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24.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notesMasterIdLst>
    <p:notesMasterId r:id="rId27"/>
  </p:notesMasterIdLst>
  <p:sldIdLst>
    <p:sldId id="256" r:id="rId2"/>
    <p:sldId id="257" r:id="rId3"/>
    <p:sldId id="258" r:id="rId4"/>
    <p:sldId id="263" r:id="rId5"/>
    <p:sldId id="259" r:id="rId6"/>
    <p:sldId id="260" r:id="rId7"/>
    <p:sldId id="261" r:id="rId8"/>
    <p:sldId id="264" r:id="rId9"/>
    <p:sldId id="262" r:id="rId10"/>
    <p:sldId id="279" r:id="rId11"/>
    <p:sldId id="265" r:id="rId12"/>
    <p:sldId id="266" r:id="rId13"/>
    <p:sldId id="267" r:id="rId14"/>
    <p:sldId id="268" r:id="rId15"/>
    <p:sldId id="269" r:id="rId16"/>
    <p:sldId id="280" r:id="rId17"/>
    <p:sldId id="281" r:id="rId18"/>
    <p:sldId id="289" r:id="rId19"/>
    <p:sldId id="285" r:id="rId20"/>
    <p:sldId id="282" r:id="rId21"/>
    <p:sldId id="283" r:id="rId22"/>
    <p:sldId id="284" r:id="rId23"/>
    <p:sldId id="286" r:id="rId24"/>
    <p:sldId id="287" r:id="rId25"/>
    <p:sldId id="288" r:id="rId26"/>
  </p:sldIdLst>
  <p:sldSz cx="12192000" cy="6858000"/>
  <p:notesSz cx="6735763" cy="986948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2FCF6"/>
    <a:srgbClr val="00CBFE"/>
    <a:srgbClr val="FDF8B4"/>
    <a:srgbClr val="FFCCFF"/>
    <a:srgbClr val="03FB6E"/>
    <a:srgbClr val="FF9999"/>
    <a:srgbClr val="AEE9FF"/>
    <a:srgbClr val="CCFFFF"/>
    <a:srgbClr val="C4D0FC"/>
    <a:srgbClr val="FDD5C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69" autoAdjust="0"/>
    <p:restoredTop sz="65670" autoAdjust="0"/>
  </p:normalViewPr>
  <p:slideViewPr>
    <p:cSldViewPr snapToGrid="0">
      <p:cViewPr varScale="1">
        <p:scale>
          <a:sx n="60" d="100"/>
          <a:sy n="60" d="100"/>
        </p:scale>
        <p:origin x="84" y="33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NULL"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6.xml"/><Relationship Id="rId1" Type="http://schemas.microsoft.com/office/2011/relationships/chartStyle" Target="style6.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a:t>小学校</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A676-4658-AAFE-B7490FAFF7B1}"/>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A676-4658-AAFE-B7490FAFF7B1}"/>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A676-4658-AAFE-B7490FAFF7B1}"/>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'R7 (グラフ用)'!$C$6:$C$8</c:f>
              <c:strCache>
                <c:ptCount val="3"/>
                <c:pt idx="0">
                  <c:v>見直しを行い、改訂を行った</c:v>
                </c:pt>
                <c:pt idx="1">
                  <c:v>見直しを行ったが、改訂はしなかった</c:v>
                </c:pt>
                <c:pt idx="2">
                  <c:v>見直しを行わなかった</c:v>
                </c:pt>
              </c:strCache>
            </c:strRef>
          </c:cat>
          <c:val>
            <c:numRef>
              <c:f>'R7 (グラフ用)'!$D$6:$D$8</c:f>
              <c:numCache>
                <c:formatCode>0.0%</c:formatCode>
                <c:ptCount val="3"/>
                <c:pt idx="0">
                  <c:v>0.80534351145038163</c:v>
                </c:pt>
                <c:pt idx="1">
                  <c:v>0.19465648854961831</c:v>
                </c:pt>
                <c:pt idx="2">
                  <c:v>0</c:v>
                </c:pt>
              </c:numCache>
            </c:numRef>
          </c:val>
          <c:extLst>
            <c:ext xmlns:c16="http://schemas.microsoft.com/office/drawing/2014/chart" uri="{C3380CC4-5D6E-409C-BE32-E72D297353CC}">
              <c16:uniqueId val="{00000006-A676-4658-AAFE-B7490FAFF7B1}"/>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3275863518757525"/>
          <c:y val="0.27160873149507592"/>
          <c:w val="0.32801176819255384"/>
          <c:h val="0.58013081395709865"/>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altLang="en-US" dirty="0"/>
              <a:t>中学校</a:t>
            </a:r>
            <a:endParaRPr lang="ja-JP" dirty="0"/>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ja-JP"/>
        </a:p>
      </c:txPr>
    </c:title>
    <c:autoTitleDeleted val="0"/>
    <c:plotArea>
      <c:layout/>
      <c:pieChart>
        <c:varyColors val="1"/>
        <c:ser>
          <c:idx val="0"/>
          <c:order val="0"/>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1C7-44F0-86F4-B48AADB399FB}"/>
              </c:ext>
            </c:extLst>
          </c:dPt>
          <c:dPt>
            <c:idx val="1"/>
            <c:bubble3D val="0"/>
            <c:spPr>
              <a:solidFill>
                <a:schemeClr val="accent2"/>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1C7-44F0-86F4-B48AADB399FB}"/>
              </c:ext>
            </c:extLst>
          </c:dPt>
          <c:dPt>
            <c:idx val="2"/>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1C7-44F0-86F4-B48AADB399FB}"/>
              </c:ext>
            </c:extLst>
          </c:dPt>
          <c:dLbls>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ja-JP"/>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'R7 (グラフ用)'!$I$6:$I$8</c:f>
              <c:strCache>
                <c:ptCount val="3"/>
                <c:pt idx="0">
                  <c:v>見直しを行い、改訂を行った</c:v>
                </c:pt>
                <c:pt idx="1">
                  <c:v>見直しを行ったが、改訂はしなかった</c:v>
                </c:pt>
                <c:pt idx="2">
                  <c:v>見直しを行わなかった</c:v>
                </c:pt>
              </c:strCache>
            </c:strRef>
          </c:cat>
          <c:val>
            <c:numRef>
              <c:f>'R7 (グラフ用)'!$J$6:$J$8</c:f>
              <c:numCache>
                <c:formatCode>0.0%</c:formatCode>
                <c:ptCount val="3"/>
                <c:pt idx="0">
                  <c:v>0.81300813008130079</c:v>
                </c:pt>
                <c:pt idx="1">
                  <c:v>0.18699186991869918</c:v>
                </c:pt>
                <c:pt idx="2">
                  <c:v>0</c:v>
                </c:pt>
              </c:numCache>
            </c:numRef>
          </c:val>
          <c:extLst>
            <c:ext xmlns:c16="http://schemas.microsoft.com/office/drawing/2014/chart" uri="{C3380CC4-5D6E-409C-BE32-E72D297353CC}">
              <c16:uniqueId val="{00000006-21C7-44F0-86F4-B48AADB399FB}"/>
            </c:ext>
          </c:extLst>
        </c:ser>
        <c:dLbls>
          <c:dLblPos val="ctr"/>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64583516739419888"/>
          <c:y val="0.28422664252042273"/>
          <c:w val="0.32801176819255384"/>
          <c:h val="0.58580042885994443"/>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a:t>小学校</a:t>
            </a:r>
            <a:endParaRPr lang="en-US"/>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p>
      </c:txPr>
    </c:title>
    <c:autoTitleDeleted val="0"/>
    <c:plotArea>
      <c:layout>
        <c:manualLayout>
          <c:layoutTarget val="inner"/>
          <c:xMode val="edge"/>
          <c:yMode val="edge"/>
          <c:x val="0.45355418467293851"/>
          <c:y val="0.19411916252403932"/>
          <c:w val="0.51361177359767818"/>
          <c:h val="0.71673232887411564"/>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'R7 (グラフ用)'!$C$20:$C$28</c:f>
              <c:strCache>
                <c:ptCount val="9"/>
                <c:pt idx="0">
                  <c:v>予告なしで実施</c:v>
                </c:pt>
                <c:pt idx="1">
                  <c:v>授業中以外（休憩時間・給食時間等）に実施</c:v>
                </c:pt>
                <c:pt idx="2">
                  <c:v>被害想定を変更して実施</c:v>
                </c:pt>
                <c:pt idx="3">
                  <c:v>緊急地震速報を活用して実施</c:v>
                </c:pt>
                <c:pt idx="4">
                  <c:v>地域と連携して実施</c:v>
                </c:pt>
                <c:pt idx="5">
                  <c:v>他の学校・幼稚園等と連携して実施</c:v>
                </c:pt>
                <c:pt idx="6">
                  <c:v>二次避難所までの避難</c:v>
                </c:pt>
                <c:pt idx="7">
                  <c:v>弾道ミサイルが発射された場合等の対応訓練を実施</c:v>
                </c:pt>
                <c:pt idx="8">
                  <c:v>その他</c:v>
                </c:pt>
              </c:strCache>
            </c:strRef>
          </c:cat>
          <c:val>
            <c:numRef>
              <c:f>'R7 (グラフ用)'!$D$20:$D$28</c:f>
              <c:numCache>
                <c:formatCode>0.0%</c:formatCode>
                <c:ptCount val="9"/>
                <c:pt idx="0">
                  <c:v>0.82061068702290074</c:v>
                </c:pt>
                <c:pt idx="1">
                  <c:v>0.75954198473282442</c:v>
                </c:pt>
                <c:pt idx="2">
                  <c:v>0.45038167938931295</c:v>
                </c:pt>
                <c:pt idx="3">
                  <c:v>0.94656488549618323</c:v>
                </c:pt>
                <c:pt idx="4">
                  <c:v>0.20992366412213739</c:v>
                </c:pt>
                <c:pt idx="5">
                  <c:v>0.25572519083969464</c:v>
                </c:pt>
                <c:pt idx="6">
                  <c:v>0.37022900763358779</c:v>
                </c:pt>
                <c:pt idx="7">
                  <c:v>7.6335877862595422E-2</c:v>
                </c:pt>
                <c:pt idx="8">
                  <c:v>0.18702290076335878</c:v>
                </c:pt>
              </c:numCache>
            </c:numRef>
          </c:val>
          <c:extLst>
            <c:ext xmlns:c16="http://schemas.microsoft.com/office/drawing/2014/chart" uri="{C3380CC4-5D6E-409C-BE32-E72D297353CC}">
              <c16:uniqueId val="{00000000-D9A0-44D2-A562-0CDDEFFE914E}"/>
            </c:ext>
          </c:extLst>
        </c:ser>
        <c:dLbls>
          <c:dLblPos val="inEnd"/>
          <c:showLegendKey val="0"/>
          <c:showVal val="1"/>
          <c:showCatName val="0"/>
          <c:showSerName val="0"/>
          <c:showPercent val="0"/>
          <c:showBubbleSize val="0"/>
        </c:dLbls>
        <c:gapWidth val="65"/>
        <c:axId val="710450544"/>
        <c:axId val="710444424"/>
      </c:barChart>
      <c:catAx>
        <c:axId val="71045054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ja-JP"/>
          </a:p>
        </c:txPr>
        <c:crossAx val="710444424"/>
        <c:crosses val="autoZero"/>
        <c:auto val="1"/>
        <c:lblAlgn val="ctr"/>
        <c:lblOffset val="100"/>
        <c:noMultiLvlLbl val="0"/>
      </c:catAx>
      <c:valAx>
        <c:axId val="71044442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crossAx val="71045054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dirty="0"/>
              <a:t>中学校</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ja-JP"/>
        </a:p>
      </c:txPr>
    </c:title>
    <c:autoTitleDeleted val="0"/>
    <c:plotArea>
      <c:layout>
        <c:manualLayout>
          <c:layoutTarget val="inner"/>
          <c:xMode val="edge"/>
          <c:yMode val="edge"/>
          <c:x val="0.43442064687074894"/>
          <c:y val="0.15563445698319969"/>
          <c:w val="0.5119460222462483"/>
          <c:h val="0.71705867411734825"/>
        </c:manualLayout>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'R7 (グラフ用)'!$I$20:$I$28</c:f>
              <c:strCache>
                <c:ptCount val="9"/>
                <c:pt idx="0">
                  <c:v>予告なしで実施</c:v>
                </c:pt>
                <c:pt idx="1">
                  <c:v>授業中以外（休憩時間・給食時間等）に実施</c:v>
                </c:pt>
                <c:pt idx="2">
                  <c:v>被害想定を変更して実施</c:v>
                </c:pt>
                <c:pt idx="3">
                  <c:v>緊急地震速報を活用して実施</c:v>
                </c:pt>
                <c:pt idx="4">
                  <c:v>地域と連携して実施</c:v>
                </c:pt>
                <c:pt idx="5">
                  <c:v>他の学校・幼稚園等と連携して実施</c:v>
                </c:pt>
                <c:pt idx="6">
                  <c:v>二次避難所までの避難</c:v>
                </c:pt>
                <c:pt idx="7">
                  <c:v>弾道ミサイルが発射された場合等の対応訓練を実施</c:v>
                </c:pt>
                <c:pt idx="8">
                  <c:v>その他</c:v>
                </c:pt>
              </c:strCache>
            </c:strRef>
          </c:cat>
          <c:val>
            <c:numRef>
              <c:f>'R7 (グラフ用)'!$J$20:$J$28</c:f>
              <c:numCache>
                <c:formatCode>0.0%</c:formatCode>
                <c:ptCount val="9"/>
                <c:pt idx="0">
                  <c:v>0.74796747967479671</c:v>
                </c:pt>
                <c:pt idx="1">
                  <c:v>0.43089430894308944</c:v>
                </c:pt>
                <c:pt idx="2">
                  <c:v>0.37398373983739835</c:v>
                </c:pt>
                <c:pt idx="3">
                  <c:v>0.92682926829268297</c:v>
                </c:pt>
                <c:pt idx="4">
                  <c:v>0.22764227642276422</c:v>
                </c:pt>
                <c:pt idx="5">
                  <c:v>0.21138211382113822</c:v>
                </c:pt>
                <c:pt idx="6">
                  <c:v>0.30081300813008133</c:v>
                </c:pt>
                <c:pt idx="7">
                  <c:v>3.2520325203252036E-2</c:v>
                </c:pt>
                <c:pt idx="8">
                  <c:v>0.17073170731707318</c:v>
                </c:pt>
              </c:numCache>
            </c:numRef>
          </c:val>
          <c:extLst>
            <c:ext xmlns:c16="http://schemas.microsoft.com/office/drawing/2014/chart" uri="{C3380CC4-5D6E-409C-BE32-E72D297353CC}">
              <c16:uniqueId val="{00000000-F36C-4381-B44B-5B487648BF5E}"/>
            </c:ext>
          </c:extLst>
        </c:ser>
        <c:dLbls>
          <c:dLblPos val="inEnd"/>
          <c:showLegendKey val="0"/>
          <c:showVal val="1"/>
          <c:showCatName val="0"/>
          <c:showSerName val="0"/>
          <c:showPercent val="0"/>
          <c:showBubbleSize val="0"/>
        </c:dLbls>
        <c:gapWidth val="65"/>
        <c:axId val="705236400"/>
        <c:axId val="705208680"/>
      </c:barChart>
      <c:catAx>
        <c:axId val="70523640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ja-JP"/>
          </a:p>
        </c:txPr>
        <c:crossAx val="705208680"/>
        <c:crosses val="autoZero"/>
        <c:auto val="1"/>
        <c:lblAlgn val="ctr"/>
        <c:lblOffset val="100"/>
        <c:noMultiLvlLbl val="0"/>
      </c:catAx>
      <c:valAx>
        <c:axId val="70520868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crossAx val="70523640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a:t>中学校</a:t>
            </a:r>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ja-JP"/>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2"/>
              <c:spPr>
                <a:solidFill>
                  <a:schemeClr val="lt1"/>
                </a:solidFill>
                <a:ln w="15875" cap="rnd" cmpd="sng" algn="ctr">
                  <a:noFill/>
                  <a:prstDash val="solid"/>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solidFill>
                      <a:latin typeface="+mn-lt"/>
                      <a:ea typeface="+mn-ea"/>
                      <a:cs typeface="+mn-cs"/>
                    </a:defRPr>
                  </a:pPr>
                  <a:endParaRPr lang="ja-JP"/>
                </a:p>
              </c:txPr>
              <c:dLblPos val="inEnd"/>
              <c:showLegendKey val="0"/>
              <c:showVal val="1"/>
              <c:showCatName val="0"/>
              <c:showSerName val="0"/>
              <c:showPercent val="0"/>
              <c:showBubbleSize val="0"/>
              <c:extLst>
                <c:ext xmlns:c16="http://schemas.microsoft.com/office/drawing/2014/chart" uri="{C3380CC4-5D6E-409C-BE32-E72D297353CC}">
                  <c16:uniqueId val="{00000001-2A60-4888-98E0-1612CD84B8B8}"/>
                </c:ext>
              </c:extLst>
            </c:dLbl>
            <c:dLbl>
              <c:idx val="4"/>
              <c:spPr>
                <a:solidFill>
                  <a:schemeClr val="lt1"/>
                </a:solidFill>
                <a:ln w="15875" cap="rnd" cmpd="sng" algn="ctr">
                  <a:noFill/>
                  <a:prstDash val="solid"/>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solidFill>
                      <a:latin typeface="+mn-lt"/>
                      <a:ea typeface="+mn-ea"/>
                      <a:cs typeface="+mn-cs"/>
                    </a:defRPr>
                  </a:pPr>
                  <a:endParaRPr lang="ja-JP"/>
                </a:p>
              </c:txPr>
              <c:dLblPos val="inEnd"/>
              <c:showLegendKey val="0"/>
              <c:showVal val="1"/>
              <c:showCatName val="0"/>
              <c:showSerName val="0"/>
              <c:showPercent val="0"/>
              <c:showBubbleSize val="0"/>
              <c:extLst>
                <c:ext xmlns:c16="http://schemas.microsoft.com/office/drawing/2014/chart" uri="{C3380CC4-5D6E-409C-BE32-E72D297353CC}">
                  <c16:uniqueId val="{00000000-2A60-4888-98E0-1612CD84B8B8}"/>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'R7 (グラフ用)'!$I$35:$I$41</c:f>
              <c:strCache>
                <c:ptCount val="7"/>
                <c:pt idx="0">
                  <c:v>防災の専門家による講演</c:v>
                </c:pt>
                <c:pt idx="1">
                  <c:v>防災マップの作成</c:v>
                </c:pt>
                <c:pt idx="2">
                  <c:v>防災キャンプ</c:v>
                </c:pt>
                <c:pt idx="3">
                  <c:v>災害ボランティア体験活動</c:v>
                </c:pt>
                <c:pt idx="4">
                  <c:v>気象台による出前講座</c:v>
                </c:pt>
                <c:pt idx="5">
                  <c:v>教職員（防災教育担当者等）による講話</c:v>
                </c:pt>
                <c:pt idx="6">
                  <c:v>その他</c:v>
                </c:pt>
              </c:strCache>
            </c:strRef>
          </c:cat>
          <c:val>
            <c:numRef>
              <c:f>'R7 (グラフ用)'!$J$35:$J$41</c:f>
              <c:numCache>
                <c:formatCode>0.0%</c:formatCode>
                <c:ptCount val="7"/>
                <c:pt idx="0">
                  <c:v>0.5934959349593496</c:v>
                </c:pt>
                <c:pt idx="1">
                  <c:v>0.2032520325203252</c:v>
                </c:pt>
                <c:pt idx="2">
                  <c:v>1.6260162601626018E-2</c:v>
                </c:pt>
                <c:pt idx="3">
                  <c:v>0.10569105691056911</c:v>
                </c:pt>
                <c:pt idx="4">
                  <c:v>0</c:v>
                </c:pt>
                <c:pt idx="5">
                  <c:v>0.65853658536585369</c:v>
                </c:pt>
                <c:pt idx="6">
                  <c:v>0.50406504065040647</c:v>
                </c:pt>
              </c:numCache>
            </c:numRef>
          </c:val>
          <c:extLst>
            <c:ext xmlns:c16="http://schemas.microsoft.com/office/drawing/2014/chart" uri="{C3380CC4-5D6E-409C-BE32-E72D297353CC}">
              <c16:uniqueId val="{00000000-58A0-4AC8-8C49-6154AA3B1BAD}"/>
            </c:ext>
          </c:extLst>
        </c:ser>
        <c:dLbls>
          <c:dLblPos val="inEnd"/>
          <c:showLegendKey val="0"/>
          <c:showVal val="1"/>
          <c:showCatName val="0"/>
          <c:showSerName val="0"/>
          <c:showPercent val="0"/>
          <c:showBubbleSize val="0"/>
        </c:dLbls>
        <c:gapWidth val="65"/>
        <c:axId val="705216960"/>
        <c:axId val="705220560"/>
      </c:barChart>
      <c:catAx>
        <c:axId val="705216960"/>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ja-JP"/>
          </a:p>
        </c:txPr>
        <c:crossAx val="705220560"/>
        <c:crosses val="autoZero"/>
        <c:auto val="1"/>
        <c:lblAlgn val="ctr"/>
        <c:lblOffset val="100"/>
        <c:noMultiLvlLbl val="0"/>
      </c:catAx>
      <c:valAx>
        <c:axId val="705220560"/>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crossAx val="70521696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ja-JP"/>
              <a:t>小学校</a:t>
            </a:r>
            <a:endParaRPr lang="en-US"/>
          </a:p>
        </c:rich>
      </c:tx>
      <c:overlay val="0"/>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en-US" altLang="ja-JP"/>
        </a:p>
      </c:txPr>
    </c:title>
    <c:autoTitleDeleted val="0"/>
    <c:plotArea>
      <c:layout/>
      <c:barChart>
        <c:barDir val="bar"/>
        <c:grouping val="clustered"/>
        <c:varyColors val="0"/>
        <c:ser>
          <c:idx val="0"/>
          <c:order val="0"/>
          <c:spPr>
            <a:solidFill>
              <a:schemeClr val="accent1">
                <a:alpha val="85000"/>
              </a:schemeClr>
            </a:solidFill>
            <a:ln w="9525" cap="flat" cmpd="sng" algn="ctr">
              <a:solidFill>
                <a:schemeClr val="lt1">
                  <a:alpha val="50000"/>
                </a:schemeClr>
              </a:solidFill>
              <a:round/>
            </a:ln>
            <a:effectLst/>
          </c:spPr>
          <c:invertIfNegative val="0"/>
          <c:dLbls>
            <c:dLbl>
              <c:idx val="2"/>
              <c:spPr>
                <a:solidFill>
                  <a:schemeClr val="lt1"/>
                </a:solidFill>
                <a:ln w="15875" cap="rnd" cmpd="sng" algn="ctr">
                  <a:noFill/>
                  <a:prstDash val="solid"/>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solidFill>
                      <a:latin typeface="+mn-lt"/>
                      <a:ea typeface="+mn-ea"/>
                      <a:cs typeface="+mn-cs"/>
                    </a:defRPr>
                  </a:pPr>
                  <a:endParaRPr lang="ja-JP"/>
                </a:p>
              </c:txPr>
              <c:dLblPos val="inEnd"/>
              <c:showLegendKey val="0"/>
              <c:showVal val="1"/>
              <c:showCatName val="0"/>
              <c:showSerName val="0"/>
              <c:showPercent val="0"/>
              <c:showBubbleSize val="0"/>
              <c:extLst>
                <c:ext xmlns:c16="http://schemas.microsoft.com/office/drawing/2014/chart" uri="{C3380CC4-5D6E-409C-BE32-E72D297353CC}">
                  <c16:uniqueId val="{00000002-2667-4AE9-B673-7A23921278F1}"/>
                </c:ext>
              </c:extLst>
            </c:dLbl>
            <c:dLbl>
              <c:idx val="4"/>
              <c:spPr>
                <a:solidFill>
                  <a:schemeClr val="lt1"/>
                </a:solidFill>
                <a:ln w="15875" cap="rnd" cmpd="sng" algn="ctr">
                  <a:noFill/>
                  <a:prstDash val="solid"/>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dk1"/>
                      </a:solidFill>
                      <a:latin typeface="+mn-lt"/>
                      <a:ea typeface="+mn-ea"/>
                      <a:cs typeface="+mn-cs"/>
                    </a:defRPr>
                  </a:pPr>
                  <a:endParaRPr lang="ja-JP"/>
                </a:p>
              </c:txPr>
              <c:dLblPos val="inEnd"/>
              <c:showLegendKey val="0"/>
              <c:showVal val="1"/>
              <c:showCatName val="0"/>
              <c:showSerName val="0"/>
              <c:showPercent val="0"/>
              <c:showBubbleSize val="0"/>
              <c:extLst>
                <c:ext xmlns:c16="http://schemas.microsoft.com/office/drawing/2014/chart" uri="{C3380CC4-5D6E-409C-BE32-E72D297353CC}">
                  <c16:uniqueId val="{00000001-2667-4AE9-B673-7A23921278F1}"/>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ja-JP"/>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dk1">
                          <a:lumMod val="50000"/>
                          <a:lumOff val="50000"/>
                        </a:schemeClr>
                      </a:solidFill>
                    </a:ln>
                    <a:effectLst/>
                  </c:spPr>
                </c15:leaderLines>
              </c:ext>
            </c:extLst>
          </c:dLbls>
          <c:cat>
            <c:strRef>
              <c:f>'R7 (グラフ用)'!$C$35:$C$41</c:f>
              <c:strCache>
                <c:ptCount val="7"/>
                <c:pt idx="0">
                  <c:v>防災の専門家による講演</c:v>
                </c:pt>
                <c:pt idx="1">
                  <c:v>防災マップの作成</c:v>
                </c:pt>
                <c:pt idx="2">
                  <c:v>防災キャンプ</c:v>
                </c:pt>
                <c:pt idx="3">
                  <c:v>災害ボランティア体験活動</c:v>
                </c:pt>
                <c:pt idx="4">
                  <c:v>気象台による出前講座</c:v>
                </c:pt>
                <c:pt idx="5">
                  <c:v>教職員（防災教育担当者等）による講話</c:v>
                </c:pt>
                <c:pt idx="6">
                  <c:v>その他</c:v>
                </c:pt>
              </c:strCache>
            </c:strRef>
          </c:cat>
          <c:val>
            <c:numRef>
              <c:f>'R7 (グラフ用)'!$D$35:$D$41</c:f>
              <c:numCache>
                <c:formatCode>0.0%</c:formatCode>
                <c:ptCount val="7"/>
                <c:pt idx="0">
                  <c:v>0.56488549618320616</c:v>
                </c:pt>
                <c:pt idx="1">
                  <c:v>0.20610687022900764</c:v>
                </c:pt>
                <c:pt idx="2">
                  <c:v>4.5801526717557252E-2</c:v>
                </c:pt>
                <c:pt idx="3">
                  <c:v>6.1068702290076333E-2</c:v>
                </c:pt>
                <c:pt idx="4">
                  <c:v>7.6335877862595417E-3</c:v>
                </c:pt>
                <c:pt idx="5">
                  <c:v>0.51145038167938928</c:v>
                </c:pt>
                <c:pt idx="6">
                  <c:v>0.49236641221374045</c:v>
                </c:pt>
              </c:numCache>
            </c:numRef>
          </c:val>
          <c:extLst>
            <c:ext xmlns:c16="http://schemas.microsoft.com/office/drawing/2014/chart" uri="{C3380CC4-5D6E-409C-BE32-E72D297353CC}">
              <c16:uniqueId val="{00000000-2667-4AE9-B673-7A23921278F1}"/>
            </c:ext>
          </c:extLst>
        </c:ser>
        <c:dLbls>
          <c:dLblPos val="inEnd"/>
          <c:showLegendKey val="0"/>
          <c:showVal val="1"/>
          <c:showCatName val="0"/>
          <c:showSerName val="0"/>
          <c:showPercent val="0"/>
          <c:showBubbleSize val="0"/>
        </c:dLbls>
        <c:gapWidth val="65"/>
        <c:axId val="724096664"/>
        <c:axId val="724097744"/>
      </c:barChart>
      <c:catAx>
        <c:axId val="724096664"/>
        <c:scaling>
          <c:orientation val="minMax"/>
        </c:scaling>
        <c:delete val="0"/>
        <c:axPos val="l"/>
        <c:numFmt formatCode="General" sourceLinked="1"/>
        <c:majorTickMark val="none"/>
        <c:minorTickMark val="none"/>
        <c:tickLblPos val="nextTo"/>
        <c:spPr>
          <a:noFill/>
          <a:ln w="19050" cap="flat" cmpd="sng" algn="ctr">
            <a:solidFill>
              <a:schemeClr val="dk1">
                <a:lumMod val="75000"/>
                <a:lumOff val="25000"/>
              </a:schemeClr>
            </a:solidFill>
            <a:round/>
          </a:ln>
          <a:effectLst/>
        </c:spPr>
        <c:txPr>
          <a:bodyPr rot="-60000000" spcFirstLastPara="1" vertOverflow="ellipsis" vert="horz" wrap="square" anchor="ctr" anchorCtr="1"/>
          <a:lstStyle/>
          <a:p>
            <a:pPr>
              <a:defRPr sz="1197" b="0" i="0" u="none" strike="noStrike" kern="1200" cap="all" baseline="0">
                <a:solidFill>
                  <a:schemeClr val="dk1">
                    <a:lumMod val="75000"/>
                    <a:lumOff val="25000"/>
                  </a:schemeClr>
                </a:solidFill>
                <a:latin typeface="+mn-lt"/>
                <a:ea typeface="+mn-ea"/>
                <a:cs typeface="+mn-cs"/>
              </a:defRPr>
            </a:pPr>
            <a:endParaRPr lang="ja-JP"/>
          </a:p>
        </c:txPr>
        <c:crossAx val="724097744"/>
        <c:crosses val="autoZero"/>
        <c:auto val="1"/>
        <c:lblAlgn val="ctr"/>
        <c:lblOffset val="100"/>
        <c:noMultiLvlLbl val="0"/>
      </c:catAx>
      <c:valAx>
        <c:axId val="724097744"/>
        <c:scaling>
          <c:orientation val="minMax"/>
        </c:scaling>
        <c:delete val="0"/>
        <c:axPos val="b"/>
        <c:majorGridlines>
          <c:spPr>
            <a:ln w="9525" cap="flat" cmpd="sng" algn="ctr">
              <a:gradFill>
                <a:gsLst>
                  <a:gs pos="100000">
                    <a:schemeClr val="dk1">
                      <a:lumMod val="95000"/>
                      <a:lumOff val="5000"/>
                      <a:alpha val="42000"/>
                    </a:schemeClr>
                  </a:gs>
                  <a:gs pos="0">
                    <a:schemeClr val="lt1">
                      <a:lumMod val="75000"/>
                      <a:alpha val="36000"/>
                    </a:schemeClr>
                  </a:gs>
                </a:gsLst>
                <a:lin ang="5400000" scaled="0"/>
              </a:gradFill>
              <a:round/>
            </a:ln>
            <a:effectLst/>
          </c:spPr>
        </c:majorGridlines>
        <c:numFmt formatCode="0.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ja-JP"/>
          </a:p>
        </c:txPr>
        <c:crossAx val="72409666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18">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defRPr sz="1197" b="1" i="0" u="none" strike="noStrike" kern="1200" baseline="0"/>
  </cs:dataLabel>
  <cs:dataLabelCallout>
    <cs:lnRef idx="0"/>
    <cs:fillRef idx="0"/>
    <cs:effectRef idx="0"/>
    <cs:fontRef idx="minor">
      <a:schemeClr val="lt1"/>
    </cs:fontRef>
    <cs:spPr>
      <a:solidFill>
        <a:schemeClr val="dk1">
          <a:lumMod val="65000"/>
          <a:lumOff val="35000"/>
          <a:alpha val="75000"/>
        </a:schemeClr>
      </a:solidFill>
    </cs:spPr>
    <cs:defRPr sz="1197"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
  <cs:dataPoint3D>
    <cs:lnRef idx="0"/>
    <cs:fillRef idx="0">
      <cs:styleClr val="auto"/>
    </cs:fillRef>
    <cs:effectRef idx="0"/>
    <cs:fontRef idx="minor">
      <a:schemeClr val="dk1"/>
    </cs:fontRef>
    <cs:spPr>
      <a:solidFill>
        <a:schemeClr val="phClr">
          <a:alpha val="85000"/>
        </a:schemeClr>
      </a:solidFill>
      <a:ln w="9525" cap="flat" cmpd="sng" algn="ctr">
        <a:solidFill>
          <a:schemeClr val="lt1">
            <a:alpha val="50000"/>
          </a:schemeClr>
        </a:solidFill>
        <a:round/>
      </a:ln>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18831" cy="4951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15373" y="0"/>
            <a:ext cx="2918831" cy="495188"/>
          </a:xfrm>
          <a:prstGeom prst="rect">
            <a:avLst/>
          </a:prstGeom>
        </p:spPr>
        <p:txBody>
          <a:bodyPr vert="horz" lIns="91440" tIns="45720" rIns="91440" bIns="45720" rtlCol="0"/>
          <a:lstStyle>
            <a:lvl1pPr algn="r">
              <a:defRPr sz="1200"/>
            </a:lvl1pPr>
          </a:lstStyle>
          <a:p>
            <a:fld id="{6C0A1476-7721-4A19-A61D-4BD4AF050B6F}" type="datetimeFigureOut">
              <a:rPr kumimoji="1" lang="ja-JP" altLang="en-US" smtClean="0"/>
              <a:t>2026/9/2</a:t>
            </a:fld>
            <a:endParaRPr kumimoji="1" lang="ja-JP" altLang="en-US"/>
          </a:p>
        </p:txBody>
      </p:sp>
      <p:sp>
        <p:nvSpPr>
          <p:cNvPr id="4" name="スライド イメージ プレースホルダー 3"/>
          <p:cNvSpPr>
            <a:spLocks noGrp="1" noRot="1" noChangeAspect="1"/>
          </p:cNvSpPr>
          <p:nvPr>
            <p:ph type="sldImg" idx="2"/>
          </p:nvPr>
        </p:nvSpPr>
        <p:spPr>
          <a:xfrm>
            <a:off x="407988" y="1233488"/>
            <a:ext cx="5919787" cy="3330575"/>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73577" y="4749691"/>
            <a:ext cx="5388610" cy="3886111"/>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9374301"/>
            <a:ext cx="2918831" cy="4951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15373" y="9374301"/>
            <a:ext cx="2918831" cy="495187"/>
          </a:xfrm>
          <a:prstGeom prst="rect">
            <a:avLst/>
          </a:prstGeom>
        </p:spPr>
        <p:txBody>
          <a:bodyPr vert="horz" lIns="91440" tIns="45720" rIns="91440" bIns="45720" rtlCol="0" anchor="b"/>
          <a:lstStyle>
            <a:lvl1pPr algn="r">
              <a:defRPr sz="1200"/>
            </a:lvl1pPr>
          </a:lstStyle>
          <a:p>
            <a:fld id="{0A79A28B-2232-4C66-A9B7-6A3163FE24E5}" type="slidenum">
              <a:rPr kumimoji="1" lang="ja-JP" altLang="en-US" smtClean="0"/>
              <a:t>‹#›</a:t>
            </a:fld>
            <a:endParaRPr kumimoji="1" lang="ja-JP" altLang="en-US"/>
          </a:p>
        </p:txBody>
      </p:sp>
    </p:spTree>
    <p:extLst>
      <p:ext uri="{BB962C8B-B14F-4D97-AF65-F5344CB8AC3E}">
        <p14:creationId xmlns:p14="http://schemas.microsoft.com/office/powerpoint/2010/main" val="3497573433"/>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「コミュニティ・スクールで学校や地域を元気に」～その地域に住む子どもたちの未来のために～のタイトルでお話させていただきます。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教職員の方への内容が中心となっておりますが、全ての方に共通するところもありますので、お聞きいただけたらと思います。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ちらの手を取り合っているマークは、コミュニティ・スクールのロゴマークです。使用にあたっての注意事項など、詳しくは、「学校と地域でつくる学びの未来」のホームページに掲載されているので、ご確認の上、ぜひご活用ください。</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また、本日のプレゼンは研修会の後、中予教育事務所の</a:t>
            </a:r>
            <a:r>
              <a:rPr kumimoji="1" lang="en-US" altLang="ja-JP" dirty="0">
                <a:latin typeface="ＭＳ ゴシック" panose="020B0609070205080204" pitchFamily="49" charset="-128"/>
                <a:ea typeface="ＭＳ ゴシック" panose="020B0609070205080204" pitchFamily="49" charset="-128"/>
              </a:rPr>
              <a:t>HP</a:t>
            </a:r>
            <a:r>
              <a:rPr kumimoji="1" lang="ja-JP" altLang="en-US" dirty="0">
                <a:latin typeface="ＭＳ ゴシック" panose="020B0609070205080204" pitchFamily="49" charset="-128"/>
                <a:ea typeface="ＭＳ ゴシック" panose="020B0609070205080204" pitchFamily="49" charset="-128"/>
              </a:rPr>
              <a:t>にアップいたしますので、校内研修等でご使用ください。校内研修としての使用であれば著作権フリーです。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a:t>
            </a:fld>
            <a:endParaRPr kumimoji="1" lang="ja-JP" altLang="en-US"/>
          </a:p>
        </p:txBody>
      </p:sp>
    </p:spTree>
    <p:extLst>
      <p:ext uri="{BB962C8B-B14F-4D97-AF65-F5344CB8AC3E}">
        <p14:creationId xmlns:p14="http://schemas.microsoft.com/office/powerpoint/2010/main" val="21012398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では、学校運営協議会とはどのような会で、どんなことをしているのでしょう。</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まず、学校運営協議会は、地方教育行政の組織及び運営に関する法律に基づき、教育委員会に任命された委員が、一定の権限を持って、学校の運営とそのために必要な支援について協議する</a:t>
            </a:r>
            <a:r>
              <a:rPr kumimoji="1" lang="ja-JP" altLang="en-US" b="1" u="sng" dirty="0">
                <a:latin typeface="ＭＳ ゴシック" panose="020B0609070205080204" pitchFamily="49" charset="-128"/>
                <a:ea typeface="ＭＳ ゴシック" panose="020B0609070205080204" pitchFamily="49" charset="-128"/>
              </a:rPr>
              <a:t>合議体の機関</a:t>
            </a:r>
            <a:r>
              <a:rPr kumimoji="1" lang="ja-JP" altLang="en-US" dirty="0">
                <a:latin typeface="ＭＳ ゴシック" panose="020B0609070205080204" pitchFamily="49" charset="-128"/>
                <a:ea typeface="ＭＳ ゴシック" panose="020B0609070205080204" pitchFamily="49" charset="-128"/>
              </a:rPr>
              <a:t>のことです。そして、法律には３つの役割が明記されています。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①校長が作成する学校運営の基本方針を承認すること。これは必須です。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②学校運営について、教育委員会または校長に意見を</a:t>
            </a:r>
            <a:r>
              <a:rPr kumimoji="1" lang="ja-JP" altLang="en-US" u="sng" dirty="0">
                <a:latin typeface="ＭＳ ゴシック" panose="020B0609070205080204" pitchFamily="49" charset="-128"/>
                <a:ea typeface="ＭＳ ゴシック" panose="020B0609070205080204" pitchFamily="49" charset="-128"/>
              </a:rPr>
              <a:t>述べることができる</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③教職員の任用に関して、教育委員会規則で定める事項について、教育委員会に意見を</a:t>
            </a:r>
            <a:r>
              <a:rPr kumimoji="1" lang="ja-JP" altLang="en-US" u="sng" dirty="0">
                <a:latin typeface="ＭＳ ゴシック" panose="020B0609070205080204" pitchFamily="49" charset="-128"/>
                <a:ea typeface="ＭＳ ゴシック" panose="020B0609070205080204" pitchFamily="49" charset="-128"/>
              </a:rPr>
              <a:t>述べることができる</a:t>
            </a:r>
            <a:r>
              <a:rPr kumimoji="1" lang="ja-JP" altLang="en-US" dirty="0">
                <a:latin typeface="ＭＳ ゴシック" panose="020B0609070205080204" pitchFamily="49" charset="-128"/>
                <a:ea typeface="ＭＳ ゴシック" panose="020B0609070205080204" pitchFamily="49" charset="-128"/>
              </a:rPr>
              <a:t>。の３つです。学校運営協議会の流れとしては、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・目指す子ども像を共有し、学校や地域をとりまく課題を洗い出し、</a:t>
            </a:r>
            <a:r>
              <a:rPr kumimoji="1" lang="ja-JP" altLang="en-US" b="1" u="sng" dirty="0">
                <a:latin typeface="ＭＳ ゴシック" panose="020B0609070205080204" pitchFamily="49" charset="-128"/>
                <a:ea typeface="ＭＳ ゴシック" panose="020B0609070205080204" pitchFamily="49" charset="-128"/>
              </a:rPr>
              <a:t>熟議を</a:t>
            </a:r>
            <a:r>
              <a:rPr kumimoji="1" lang="ja-JP" altLang="en-US" dirty="0">
                <a:latin typeface="ＭＳ ゴシック" panose="020B0609070205080204" pitchFamily="49" charset="-128"/>
                <a:ea typeface="ＭＳ ゴシック" panose="020B0609070205080204" pitchFamily="49" charset="-128"/>
              </a:rPr>
              <a:t>重ね、</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すぐ対応できるものと時間がかかるものとに課題を協議・選別・分類し、学校で取り組めるもの、家庭で取り組めるもの、地域で取り組めるものとして役割分担をします。そして、それぞれが協働し、その経過や成果について、学校運営協議会で報告して更なる課題を洗い出すというような流れで進んでいきます。つまり、学校運営協議会は学校と地域をとりまく課題解決のためのプラットフォームであり、「地域とともにある学校づくり」の有効なツールであると考えられ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10</a:t>
            </a:fld>
            <a:endParaRPr kumimoji="1" lang="ja-JP" altLang="en-US"/>
          </a:p>
        </p:txBody>
      </p:sp>
    </p:spTree>
    <p:extLst>
      <p:ext uri="{BB962C8B-B14F-4D97-AF65-F5344CB8AC3E}">
        <p14:creationId xmlns:p14="http://schemas.microsoft.com/office/powerpoint/2010/main" val="150230134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そのような、学校運営協議会を設置した学校、つまりコミュニティ・スクールには、どのような役割があるのでしょうか。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その役割としては、</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教育課程（学校内外での教育活動）の充実や改善、学習指導や生徒指導の課題対応、学校行事や学習への地域の参画など、地域の力を生かした学校運営に取り組むことが挙げられます。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a:t>
            </a:r>
            <a:r>
              <a:rPr kumimoji="1" lang="ja-JP" altLang="en-US" b="1" u="sng" dirty="0">
                <a:latin typeface="ＭＳ ゴシック" panose="020B0609070205080204" pitchFamily="49" charset="-128"/>
                <a:ea typeface="ＭＳ ゴシック" panose="020B0609070205080204" pitchFamily="49" charset="-128"/>
              </a:rPr>
              <a:t>学校を取り巻く様々な教育課題を地域との連携・協働によって解決するために</a:t>
            </a:r>
            <a:r>
              <a:rPr kumimoji="1" lang="ja-JP" altLang="en-US" dirty="0">
                <a:latin typeface="ＭＳ ゴシック" panose="020B0609070205080204" pitchFamily="49" charset="-128"/>
                <a:ea typeface="ＭＳ ゴシック" panose="020B0609070205080204" pitchFamily="49" charset="-128"/>
              </a:rPr>
              <a:t>コミュニティ・スクールを導入するという意識が大切です。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学校は、教育活動の中で地域とこんなことできそうだなとか、地域は、学校の教育活動の中で子どもたちの成長に関わることは、どんなことができそうかなという考えを互いにもつことで、当事者意識が生まれて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何のために導入するのかという正しい理解が必要です！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11</a:t>
            </a:fld>
            <a:endParaRPr kumimoji="1" lang="ja-JP" altLang="en-US"/>
          </a:p>
        </p:txBody>
      </p:sp>
    </p:spTree>
    <p:extLst>
      <p:ext uri="{BB962C8B-B14F-4D97-AF65-F5344CB8AC3E}">
        <p14:creationId xmlns:p14="http://schemas.microsoft.com/office/powerpoint/2010/main" val="262811122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こんなこと、思ったり、耳にしたりしたことはありませんか？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「うちの学校は、全学年の授業で、こんなにたくさんの地域の人に関わってもらっている。だからうちのコミュニティ・スクールはうまくいっている」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肝心なのは関わってもらっているという事実ではありません。また、コミュニティ・スクールは、関わってもらっているという貸し借りの関係でもありません。大切なのは、同じ目標のもと、地域と連携した教育活動が子どもたちの学びにつながっているのか、成長につながっているかということ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コミュニティ・スクールは、子どもたちの学びや成長につなげるためのツールの一つです。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12</a:t>
            </a:fld>
            <a:endParaRPr kumimoji="1" lang="ja-JP" altLang="en-US"/>
          </a:p>
        </p:txBody>
      </p:sp>
    </p:spTree>
    <p:extLst>
      <p:ext uri="{BB962C8B-B14F-4D97-AF65-F5344CB8AC3E}">
        <p14:creationId xmlns:p14="http://schemas.microsoft.com/office/powerpoint/2010/main" val="184097122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そのコミュニティ・スクールを上手に活用していくためには、「熟議」、「協働」「マネジメント」の３つの視点を備えておく必要があります。</a:t>
            </a:r>
            <a:endParaRPr kumimoji="1" lang="en-US" altLang="ja-JP"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まず、関係者が皆当事者意識を持ち、子どもたちがどのような課題を抱えているのかという実態を共有するとともに、地域でどのような子どもたちを育てていくのか、何を実現していくのかという目標・ビジョンを共有するために「熟議」を重ねること。</a:t>
            </a:r>
            <a:endParaRPr lang="en-US" altLang="ja-JP" sz="1200"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そして、学校と地域の信頼関係の基礎を構築した上で、学校運営に地域の人々が「参画」し、共有した目標に向かって共に「協働」して活動していくこと。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さらに、その中核となる学校は、校長のリーダーシップの下、教職員全体がチームとして力を発揮できるよう、組織としての「マネジメント」力を強化すること。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繰り返しますが、「熟議」の場の設定、「協働」による取組ができる体制、学校の「マネジメント」力、この３つの視点が必要となります。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13</a:t>
            </a:fld>
            <a:endParaRPr kumimoji="1" lang="ja-JP" altLang="en-US"/>
          </a:p>
        </p:txBody>
      </p:sp>
    </p:spTree>
    <p:extLst>
      <p:ext uri="{BB962C8B-B14F-4D97-AF65-F5344CB8AC3E}">
        <p14:creationId xmlns:p14="http://schemas.microsoft.com/office/powerpoint/2010/main" val="25705637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続いてコミュニティ・スクールの魅力についてお話します。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子どもたちにとっての魅力は、子どもたちの学びや体験活動が充実すること。自己肯定感や他人を思いやる心が育つこと。地域の担い手としての自覚が高まること。防犯・防災等の対策によって安心・安全な生活ができることなど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次に教職員にとっての魅力です。地域の人々の理解・協力を得た学校運営が実現すること。地域人材を活用した教育活動を充実させられること。地域の協力により、子どもと向き合う時間が確保できることなど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保護者にとっての魅力は、学校や地域に対する理解が深まること。地域の中で子どもたちが育てられているという安心感を得られること。保護者同士や地域の人々との人間関係が構築できることなどが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最後に地域の人々にとっての魅力は、経験を生かすことで生きがいや自己有用感が得られること。学校が、社会的つながり、地域のよりどころとなること。学校を中心とした地域ネットワークが形成されること。地域の防犯・防災体制等の構築ができることなどが挙げ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このように、コミュニティ・スクールにはたくさんの魅力がギュッと詰まっています。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14</a:t>
            </a:fld>
            <a:endParaRPr kumimoji="1" lang="ja-JP" altLang="en-US"/>
          </a:p>
        </p:txBody>
      </p:sp>
    </p:spTree>
    <p:extLst>
      <p:ext uri="{BB962C8B-B14F-4D97-AF65-F5344CB8AC3E}">
        <p14:creationId xmlns:p14="http://schemas.microsoft.com/office/powerpoint/2010/main" val="3214303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続いて、「地域学校協働活動」です。「地域学校協働活動」とは、</a:t>
            </a:r>
            <a:r>
              <a:rPr lang="ja-JP" altLang="en-US" sz="1200" dirty="0">
                <a:latin typeface="ＭＳ ゴシック" panose="020B0609070205080204" pitchFamily="49" charset="-128"/>
                <a:ea typeface="ＭＳ ゴシック" panose="020B0609070205080204" pitchFamily="49" charset="-128"/>
              </a:rPr>
              <a:t>幅広い地域住民の参画を得て、地域全体で子どもたちの学びや成長を支えるとともに、「学校を核とした地域づくり」を目指して、学校と地域が相互にパートナーとして連携・協働して行う様々な活動のことです。</a:t>
            </a:r>
            <a:r>
              <a:rPr kumimoji="1" lang="ja-JP" altLang="en-US" dirty="0">
                <a:latin typeface="ＭＳ ゴシック" panose="020B0609070205080204" pitchFamily="49" charset="-128"/>
                <a:ea typeface="ＭＳ ゴシック" panose="020B0609070205080204" pitchFamily="49" charset="-128"/>
              </a:rPr>
              <a:t>各市町では、ここにあるような様々な取組をしています。</a:t>
            </a:r>
            <a:endParaRPr lang="en-US" altLang="ja-JP" sz="1200" dirty="0">
              <a:latin typeface="ＭＳ ゴシック" panose="020B0609070205080204" pitchFamily="49" charset="-128"/>
              <a:ea typeface="ＭＳ ゴシック" panose="020B0609070205080204" pitchFamily="49" charset="-128"/>
            </a:endParaRPr>
          </a:p>
          <a:p>
            <a:r>
              <a:rPr lang="ja-JP" altLang="en-US" sz="1200" dirty="0">
                <a:latin typeface="ＭＳ ゴシック" panose="020B0609070205080204" pitchFamily="49" charset="-128"/>
                <a:ea typeface="ＭＳ ゴシック" panose="020B0609070205080204" pitchFamily="49" charset="-128"/>
              </a:rPr>
              <a:t>　地域住民の方が、ただ「参加」するのではなく、「目標の共有」　「対等の立場」というところが肝心になります。</a:t>
            </a:r>
            <a:endParaRPr lang="en-US" altLang="ja-JP" sz="1200"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そして、これらを推進するのが地域学校協働本部、ここにいるのが地域学校協働活動推進員や地域コーディネーターと呼ばれる方々です。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学校では、ぜひ地域学校協働活動推進員さんや地域コーディネーターさんとコミュニケーションをしっかりとって、学校の子どもたちのよりよい育ちを目指して、連携・協働していただければと思います。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この後は宮岡指導主事が、コミュニティ・スクールを生かした学校安全の充実についてお話します。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15</a:t>
            </a:fld>
            <a:endParaRPr kumimoji="1" lang="ja-JP" altLang="en-US"/>
          </a:p>
        </p:txBody>
      </p:sp>
    </p:spTree>
    <p:extLst>
      <p:ext uri="{BB962C8B-B14F-4D97-AF65-F5344CB8AC3E}">
        <p14:creationId xmlns:p14="http://schemas.microsoft.com/office/powerpoint/2010/main" val="124480152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続いてコミュニティ・スクールを生かした学校安全の充実についてです。</a:t>
            </a:r>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5202735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これが第３次学校安全の推進に関する計画です。令和４年３月</a:t>
            </a:r>
            <a:r>
              <a:rPr kumimoji="1" lang="en-US" altLang="ja-JP" dirty="0"/>
              <a:t>25</a:t>
            </a:r>
            <a:r>
              <a:rPr kumimoji="1" lang="ja-JP" altLang="en-US" dirty="0"/>
              <a:t>日に閣議決定されました。</a:t>
            </a:r>
            <a:endParaRPr kumimoji="1" lang="en-US" altLang="ja-JP" dirty="0"/>
          </a:p>
          <a:p>
            <a:r>
              <a:rPr kumimoji="1" lang="ja-JP" altLang="en-US" dirty="0"/>
              <a:t>このことについて少しお話をさせていただきます。</a:t>
            </a:r>
            <a:endParaRPr kumimoji="1" lang="en-US" altLang="ja-JP" dirty="0"/>
          </a:p>
          <a:p>
            <a:r>
              <a:rPr kumimoji="1" lang="ja-JP" altLang="en-US" dirty="0"/>
              <a:t>「課題」「基本的な方向性」「目指す姿」「５つの推進方策」の順に説明させていただきます。</a:t>
            </a:r>
            <a:endParaRPr kumimoji="1" lang="en-US" altLang="ja-JP" dirty="0"/>
          </a:p>
          <a:p>
            <a:r>
              <a:rPr kumimoji="1" lang="ja-JP" altLang="en-US" dirty="0"/>
              <a:t>地域との関わりにポイントを絞って説明していきたいと思います。</a:t>
            </a:r>
            <a:endParaRPr kumimoji="1" lang="en-US" altLang="ja-JP"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07190375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85DC91-FF29-8449-E275-B73FEEC0FAEF}"/>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2DDA28A-82FC-3447-F572-87630D50AE5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73405D21-61A0-4201-11C3-46C8F1120CF3}"/>
              </a:ext>
            </a:extLst>
          </p:cNvPr>
          <p:cNvSpPr>
            <a:spLocks noGrp="1"/>
          </p:cNvSpPr>
          <p:nvPr>
            <p:ph type="body" idx="1"/>
          </p:nvPr>
        </p:nvSpPr>
        <p:spPr/>
        <p:txBody>
          <a:bodyPr/>
          <a:lstStyle/>
          <a:p>
            <a:r>
              <a:rPr kumimoji="1" lang="ja-JP" altLang="en-US" dirty="0"/>
              <a:t>まず、策定に向けた課題についてです。</a:t>
            </a:r>
            <a:endParaRPr kumimoji="1" lang="en-US" altLang="ja-JP" dirty="0"/>
          </a:p>
          <a:p>
            <a:r>
              <a:rPr kumimoji="1" lang="ja-JP" altLang="en-US" dirty="0"/>
              <a:t>・学校安全の取組の実効性や</a:t>
            </a:r>
            <a:endParaRPr kumimoji="1" lang="en-US" altLang="ja-JP" dirty="0"/>
          </a:p>
          <a:p>
            <a:r>
              <a:rPr kumimoji="1" lang="ja-JP" altLang="en-US" dirty="0"/>
              <a:t>・学校安全に関する意識の差</a:t>
            </a:r>
            <a:endParaRPr kumimoji="1" lang="en-US" altLang="ja-JP" dirty="0"/>
          </a:p>
          <a:p>
            <a:r>
              <a:rPr kumimoji="1" lang="ja-JP" altLang="en-US" dirty="0"/>
              <a:t>・大規模災害に備えた実践的な防災教育を全国的に進めていく必要性</a:t>
            </a:r>
            <a:endParaRPr kumimoji="1" lang="en-US" altLang="ja-JP" dirty="0"/>
          </a:p>
          <a:p>
            <a:r>
              <a:rPr kumimoji="1" lang="ja-JP" altLang="en-US" dirty="0"/>
              <a:t>などが挙げられています。</a:t>
            </a:r>
            <a:endParaRPr kumimoji="1" lang="en-US" altLang="ja-JP" dirty="0"/>
          </a:p>
          <a:p>
            <a:r>
              <a:rPr kumimoji="1" lang="ja-JP" altLang="en-US" dirty="0"/>
              <a:t>これらの課題を踏まえて、基本的な方向性が示されました。</a:t>
            </a:r>
            <a:endParaRPr kumimoji="1" lang="en-US" altLang="ja-JP" dirty="0"/>
          </a:p>
          <a:p>
            <a:r>
              <a:rPr kumimoji="1" lang="ja-JP" altLang="en-US" dirty="0"/>
              <a:t>・学校安全計画や危機管理マニュアルの見直しによる学校安全の実効性の向上、</a:t>
            </a:r>
            <a:endParaRPr kumimoji="1" lang="en-US" altLang="ja-JP" dirty="0"/>
          </a:p>
          <a:p>
            <a:r>
              <a:rPr kumimoji="1" lang="ja-JP" altLang="en-US" dirty="0"/>
              <a:t>・地域の多様な主体と連携・協働し、子どもの視点を加えた安全対策の推進、</a:t>
            </a:r>
            <a:endParaRPr kumimoji="1" lang="en-US" altLang="ja-JP" dirty="0"/>
          </a:p>
          <a:p>
            <a:r>
              <a:rPr kumimoji="1" lang="ja-JP" altLang="en-US" dirty="0"/>
              <a:t>・全ての学校における実践的・実効的な安全教育の推進</a:t>
            </a:r>
            <a:endParaRPr kumimoji="1" lang="en-US" altLang="ja-JP" dirty="0"/>
          </a:p>
          <a:p>
            <a:r>
              <a:rPr kumimoji="1" lang="ja-JP" altLang="en-US" dirty="0"/>
              <a:t>・地域の災害リスクを踏まえた実践的な防災教育・訓練の実施</a:t>
            </a:r>
            <a:endParaRPr kumimoji="1" lang="en-US" altLang="ja-JP" dirty="0"/>
          </a:p>
          <a:p>
            <a:r>
              <a:rPr kumimoji="1" lang="ja-JP" altLang="en-US" dirty="0"/>
              <a:t>・データ活用による学校安全の「見える化」</a:t>
            </a:r>
            <a:endParaRPr kumimoji="1" lang="en-US" altLang="ja-JP" dirty="0"/>
          </a:p>
          <a:p>
            <a:r>
              <a:rPr kumimoji="1" lang="ja-JP" altLang="en-US" dirty="0"/>
              <a:t>・学校における安全文化の醸成</a:t>
            </a:r>
            <a:endParaRPr kumimoji="1" lang="en-US" altLang="ja-JP" dirty="0"/>
          </a:p>
          <a:p>
            <a:r>
              <a:rPr kumimoji="1" lang="ja-JP" altLang="en-US" dirty="0"/>
              <a:t>が挙げられています。</a:t>
            </a:r>
            <a:endParaRPr kumimoji="1" lang="en-US" altLang="ja-JP" dirty="0"/>
          </a:p>
          <a:p>
            <a:endParaRPr kumimoji="1" lang="en-US" altLang="ja-JP" dirty="0"/>
          </a:p>
          <a:p>
            <a:r>
              <a:rPr kumimoji="1" lang="ja-JP" altLang="en-US" dirty="0"/>
              <a:t>方向性の中には、繰り返し「地域」という言葉が使われています。</a:t>
            </a:r>
            <a:endParaRPr kumimoji="1" lang="en-US" altLang="ja-JP" dirty="0"/>
          </a:p>
          <a:p>
            <a:r>
              <a:rPr kumimoji="1" lang="ja-JP" altLang="en-US" dirty="0"/>
              <a:t>学校における安全教育を推進していく上で、学校だけでなく地域を含めて、地域とともに考えることが重要だということです。</a:t>
            </a:r>
            <a:endParaRPr kumimoji="1" lang="en-US" altLang="ja-JP" dirty="0"/>
          </a:p>
          <a:p>
            <a:r>
              <a:rPr kumimoji="1" lang="ja-JP" altLang="en-US" dirty="0"/>
              <a:t>特に、２つ目の〇は大切ですね。</a:t>
            </a:r>
            <a:endParaRPr kumimoji="1" lang="en-US" altLang="ja-JP" dirty="0"/>
          </a:p>
          <a:p>
            <a:r>
              <a:rPr kumimoji="1" lang="ja-JP" altLang="en-US" dirty="0"/>
              <a:t>地域と連携・協働し、子どもの視点を加えるということは、</a:t>
            </a:r>
            <a:endParaRPr kumimoji="1" lang="en-US" altLang="ja-JP" dirty="0"/>
          </a:p>
          <a:p>
            <a:r>
              <a:rPr kumimoji="1" lang="ja-JP" altLang="en-US" dirty="0"/>
              <a:t>地域と学校がともに子どもの視点を持つ（子どもの立場に立って考える）ということです。</a:t>
            </a:r>
            <a:endParaRPr kumimoji="1" lang="en-US" altLang="ja-JP" dirty="0"/>
          </a:p>
          <a:p>
            <a:r>
              <a:rPr kumimoji="1" lang="ja-JP" altLang="en-US" dirty="0"/>
              <a:t>その際、こんな子どもに育ってもらいたいという目指す姿（願い）を共有していなければ、安全対策への取組がぶれてしまうおそれがあります。</a:t>
            </a:r>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ー 3">
            <a:extLst>
              <a:ext uri="{FF2B5EF4-FFF2-40B4-BE49-F238E27FC236}">
                <a16:creationId xmlns:a16="http://schemas.microsoft.com/office/drawing/2014/main" id="{85D8DF87-A65D-22C6-F7B7-2D255232F993}"/>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40588347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BB655-9E4C-AB96-5F91-81C31F8D5F4E}"/>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53DAF98-71D1-FAB8-9761-8CCFA718113A}"/>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0763DDAE-1F2C-1A60-6B79-90B86F08DC3B}"/>
              </a:ext>
            </a:extLst>
          </p:cNvPr>
          <p:cNvSpPr>
            <a:spLocks noGrp="1"/>
          </p:cNvSpPr>
          <p:nvPr>
            <p:ph type="body" idx="1"/>
          </p:nvPr>
        </p:nvSpPr>
        <p:spPr/>
        <p:txBody>
          <a:bodyPr/>
          <a:lstStyle/>
          <a:p>
            <a:r>
              <a:rPr kumimoji="1" lang="ja-JP" altLang="en-US" dirty="0"/>
              <a:t>次に、目指す姿についてです。</a:t>
            </a:r>
            <a:endParaRPr kumimoji="1" lang="en-US" altLang="ja-JP" dirty="0"/>
          </a:p>
          <a:p>
            <a:r>
              <a:rPr kumimoji="1" lang="ja-JP" altLang="en-US" dirty="0"/>
              <a:t>この第３次学校安全の推進に関する計画が目指す姿として、３つ挙げられています。</a:t>
            </a:r>
            <a:endParaRPr kumimoji="1" lang="en-US" altLang="ja-JP" dirty="0"/>
          </a:p>
          <a:p>
            <a:r>
              <a:rPr kumimoji="1" lang="ja-JP" altLang="en-US" sz="1200" dirty="0">
                <a:ln>
                  <a:solidFill>
                    <a:schemeClr val="accent1"/>
                  </a:solidFill>
                </a:ln>
                <a:latin typeface="UD デジタル 教科書体 NP" panose="02020400000000000000" pitchFamily="18" charset="-128"/>
                <a:ea typeface="UD デジタル 教科書体 NP" panose="02020400000000000000" pitchFamily="18" charset="-128"/>
              </a:rPr>
              <a:t>○全ての児童生徒等が、自ら適切に判断し、主体的に行動できるよう、安全に関する資質・能力を身に付けること</a:t>
            </a:r>
          </a:p>
          <a:p>
            <a:r>
              <a:rPr kumimoji="1" lang="ja-JP" altLang="en-US" sz="1200" dirty="0">
                <a:ln>
                  <a:solidFill>
                    <a:schemeClr val="accent1"/>
                  </a:solidFill>
                </a:ln>
                <a:latin typeface="UD デジタル 教科書体 NP" panose="02020400000000000000" pitchFamily="18" charset="-128"/>
                <a:ea typeface="UD デジタル 教科書体 NP" panose="02020400000000000000" pitchFamily="18" charset="-128"/>
              </a:rPr>
              <a:t>○学校管理下における児童生徒等の死亡事故の発生件数について限りなくゼロにすること</a:t>
            </a:r>
          </a:p>
          <a:p>
            <a:r>
              <a:rPr kumimoji="1" lang="ja-JP" altLang="en-US" sz="1200" dirty="0">
                <a:ln>
                  <a:solidFill>
                    <a:schemeClr val="accent1"/>
                  </a:solidFill>
                </a:ln>
                <a:latin typeface="UD デジタル 教科書体 NP" panose="02020400000000000000" pitchFamily="18" charset="-128"/>
                <a:ea typeface="UD デジタル 教科書体 NP" panose="02020400000000000000" pitchFamily="18" charset="-128"/>
              </a:rPr>
              <a:t>○学校管理下における児童生徒等の負傷・疾病の発生率について、障害や重度の負傷を伴う事故を中心に減少させること</a:t>
            </a:r>
          </a:p>
          <a:p>
            <a:r>
              <a:rPr kumimoji="1" lang="ja-JP" altLang="en-US" dirty="0"/>
              <a:t>どれも大事なことですが、一番最初の○、</a:t>
            </a:r>
            <a:endParaRPr kumimoji="1" lang="en-US" altLang="ja-JP" dirty="0"/>
          </a:p>
          <a:p>
            <a:r>
              <a:rPr kumimoji="1" lang="ja-JP" altLang="en-US" dirty="0"/>
              <a:t>全ての児童生徒等が、自ら適切に判断し、主体的に行動できるよう、安全に関する資質・能力を身に付けること</a:t>
            </a:r>
            <a:endParaRPr kumimoji="1" lang="en-US" altLang="ja-JP" dirty="0"/>
          </a:p>
          <a:p>
            <a:r>
              <a:rPr kumimoji="1" lang="ja-JP" altLang="en-US" dirty="0"/>
              <a:t>を目指すことで下の二つの○も実現できるのではないかと考えます。</a:t>
            </a:r>
            <a:endParaRPr kumimoji="1" lang="en-US" altLang="ja-JP" dirty="0"/>
          </a:p>
          <a:p>
            <a:r>
              <a:rPr kumimoji="1" lang="ja-JP" altLang="en-US" dirty="0"/>
              <a:t>教職員や地域の大人たちが普段から子どもたちが主体的に行動できるように支援していくことが重要であると考えます。</a:t>
            </a:r>
            <a:endParaRPr kumimoji="1" lang="en-US" altLang="ja-JP" dirty="0"/>
          </a:p>
          <a:p>
            <a:r>
              <a:rPr kumimoji="1" lang="ja-JP" altLang="en-US" dirty="0"/>
              <a:t>そのためには平常時と非常時の境をなくし、普段のくらしと災害時の暮らしの垣根をなくす、フェーズフリーな視点を持つことが大事ですね。</a:t>
            </a:r>
            <a:endParaRPr kumimoji="1" lang="en-US" altLang="ja-JP" dirty="0"/>
          </a:p>
          <a:p>
            <a:endParaRPr kumimoji="1" lang="ja-JP" altLang="en-US" dirty="0"/>
          </a:p>
          <a:p>
            <a:endParaRPr kumimoji="1" lang="en-US" altLang="ja-JP" dirty="0"/>
          </a:p>
        </p:txBody>
      </p:sp>
      <p:sp>
        <p:nvSpPr>
          <p:cNvPr id="4" name="スライド番号プレースホルダー 3">
            <a:extLst>
              <a:ext uri="{FF2B5EF4-FFF2-40B4-BE49-F238E27FC236}">
                <a16:creationId xmlns:a16="http://schemas.microsoft.com/office/drawing/2014/main" id="{FD9971E2-164D-29B9-3ABA-DDB54952AD1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38807498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まず初めに、学校、地域住民、保護者、教職員の立ち位置についてお話します。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未来の地域を育むための学校は「木」、それを支える地域住民や保護者は「土」、教職員は異動もあるため、地域の学校を通り過ぎる「風」の存在であると考えられます。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教職員が変わって学校が変わるのは新しい情報の息吹を吹き込む「風」によるものであり、教職員は「風」としての分をわきまえることが大事です。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しっかりと「土」に根付く学校に変えていくには、地域住民や保護者の力が必要であり、「風」と「土」の相互作用によって次世代を担う子どもが育っていきます。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2</a:t>
            </a:fld>
            <a:endParaRPr kumimoji="1" lang="ja-JP" altLang="en-US"/>
          </a:p>
        </p:txBody>
      </p:sp>
    </p:spTree>
    <p:extLst>
      <p:ext uri="{BB962C8B-B14F-4D97-AF65-F5344CB8AC3E}">
        <p14:creationId xmlns:p14="http://schemas.microsoft.com/office/powerpoint/2010/main" val="424605229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22D224-44C2-940D-E770-2EC87BA2EB7B}"/>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184978A6-BA61-FE93-6CC2-16C35B0AF87E}"/>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A5652D6D-BCD5-E06D-9C93-E38CE682FE75}"/>
              </a:ext>
            </a:extLst>
          </p:cNvPr>
          <p:cNvSpPr>
            <a:spLocks noGrp="1"/>
          </p:cNvSpPr>
          <p:nvPr>
            <p:ph type="body" idx="1"/>
          </p:nvPr>
        </p:nvSpPr>
        <p:spPr/>
        <p:txBody>
          <a:bodyPr/>
          <a:lstStyle/>
          <a:p>
            <a:r>
              <a:rPr kumimoji="1" lang="ja-JP" altLang="en-US" dirty="0"/>
              <a:t>また、第３次学校安全の推進に関する計画が進める５つの推進方策のうち、１学校安全に関する組織的取組の推進と２家庭・地域・関係機関等との連携・協働による学校安全の推進、３学校における安全に関する教育の充実については、特に地域との関わりがあるようですので、お話します。</a:t>
            </a:r>
          </a:p>
        </p:txBody>
      </p:sp>
      <p:sp>
        <p:nvSpPr>
          <p:cNvPr id="4" name="スライド番号プレースホルダー 3">
            <a:extLst>
              <a:ext uri="{FF2B5EF4-FFF2-40B4-BE49-F238E27FC236}">
                <a16:creationId xmlns:a16="http://schemas.microsoft.com/office/drawing/2014/main" id="{C5DEAB02-F976-29EB-BCB0-9666C10A366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70600924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EA3A3-2060-B703-7D9F-027147389EB3}"/>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9C6F40F7-AB39-3D47-1B97-AE540FD092B0}"/>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46160F7-3FF4-973B-3454-6F638D88A362}"/>
              </a:ext>
            </a:extLst>
          </p:cNvPr>
          <p:cNvSpPr>
            <a:spLocks noGrp="1"/>
          </p:cNvSpPr>
          <p:nvPr>
            <p:ph type="body" idx="1"/>
          </p:nvPr>
        </p:nvSpPr>
        <p:spPr/>
        <p:txBody>
          <a:bodyPr/>
          <a:lstStyle/>
          <a:p>
            <a:r>
              <a:rPr kumimoji="1" lang="ja-JP" altLang="en-US" dirty="0"/>
              <a:t>推進方策１については、学校安全に関する組織的取組の推進が記されています。</a:t>
            </a:r>
            <a:endParaRPr kumimoji="1" lang="en-US" altLang="ja-JP" dirty="0"/>
          </a:p>
          <a:p>
            <a:r>
              <a:rPr kumimoji="1" lang="ja-JP" altLang="en-US" dirty="0"/>
              <a:t>学校安全計画や危機管理マニュアル等を、さらに実践的なものにするための具体が示されているということです。</a:t>
            </a:r>
            <a:endParaRPr kumimoji="1" lang="en-US" altLang="ja-JP" dirty="0"/>
          </a:p>
          <a:p>
            <a:r>
              <a:rPr kumimoji="1" lang="ja-JP" altLang="en-US" dirty="0"/>
              <a:t>セーフティプロモーションスクールとは、日本セーフティプロモーションスクール協議会によって認証された学校のことです。この認証を受けるためには、学校安全の推進を目的とした目標・計画を明確に設定したり、実践を分析によって客観的に評価したりする活動を継続的に行う必要があります。また、「教職員・子供・保護者・さらには、子供の安全に関わる地域の機関や人々が、学校安全の重要性を共感し、協働して実践されていることが重要とのことです。</a:t>
            </a:r>
            <a:endParaRPr kumimoji="1" lang="en-US" altLang="ja-JP" dirty="0"/>
          </a:p>
          <a:p>
            <a:r>
              <a:rPr kumimoji="1" lang="ja-JP" altLang="en-US" dirty="0"/>
              <a:t>また、学校を取り巻く地域の自然的環境をはじめとする様々なリスクを想定した危機管理マニュアルの作成・見直しも求められています。</a:t>
            </a:r>
            <a:endParaRPr kumimoji="1" lang="en-US" altLang="ja-JP" dirty="0"/>
          </a:p>
          <a:p>
            <a:r>
              <a:rPr kumimoji="1" lang="ja-JP" altLang="en-US" dirty="0"/>
              <a:t>地域の自然的環境に詳しいのはやはり地域の方々です。ここは協力が必要であると思います。</a:t>
            </a:r>
          </a:p>
        </p:txBody>
      </p:sp>
      <p:sp>
        <p:nvSpPr>
          <p:cNvPr id="4" name="スライド番号プレースホルダー 3">
            <a:extLst>
              <a:ext uri="{FF2B5EF4-FFF2-40B4-BE49-F238E27FC236}">
                <a16:creationId xmlns:a16="http://schemas.microsoft.com/office/drawing/2014/main" id="{4100B725-AABD-9162-4258-9FFCE5BC1A7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7730905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916E9-EC4F-A09B-A3A0-86A8B8FA5802}"/>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A3D97251-A02D-4677-053F-C00CD39FC455}"/>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4CABD67D-8B6E-50AA-7ED3-0FFB4FCE7168}"/>
              </a:ext>
            </a:extLst>
          </p:cNvPr>
          <p:cNvSpPr>
            <a:spLocks noGrp="1"/>
          </p:cNvSpPr>
          <p:nvPr>
            <p:ph type="body" idx="1"/>
          </p:nvPr>
        </p:nvSpPr>
        <p:spPr/>
        <p:txBody>
          <a:bodyPr/>
          <a:lstStyle/>
          <a:p>
            <a:r>
              <a:rPr kumimoji="1" lang="ja-JP" altLang="en-US" dirty="0"/>
              <a:t>推進方策２については、家庭、地域、関係機関等との連携・協働による学校安全の推進について記されています。</a:t>
            </a:r>
            <a:endParaRPr kumimoji="1" lang="en-US" altLang="ja-JP" dirty="0"/>
          </a:p>
          <a:p>
            <a:r>
              <a:rPr kumimoji="1" lang="ja-JP" altLang="en-US" dirty="0"/>
              <a:t>コミュニティ・スクールや関係機関等との連携がしっかり明記されています。２つ目の〇については、通学時の安全確保という場面まで明確に記されています。これは、地域の安全を学校だけでなく、様々な視点で考えることの重要性を示唆しています。多くの目で様々な達菜から考えることが子供たちの安全につながっていくということです。</a:t>
            </a:r>
            <a:endParaRPr kumimoji="1" lang="en-US" altLang="ja-JP" dirty="0"/>
          </a:p>
          <a:p>
            <a:r>
              <a:rPr kumimoji="1" lang="ja-JP" altLang="en-US" dirty="0"/>
              <a:t>推進方策３については、学校における安全に関する教育の充実について記されています。</a:t>
            </a:r>
            <a:endParaRPr kumimoji="1" lang="en-US" altLang="ja-JP" dirty="0"/>
          </a:p>
          <a:p>
            <a:r>
              <a:rPr kumimoji="1" lang="ja-JP" altLang="en-US" dirty="0"/>
              <a:t>地域の災害リスクを踏まえた実践的な防災教育の充実や関係機関（消防団等）との連携の強化などが謳われており、地域の交通安全協会や防災士等の協力がなければ充実させるのにも難しい状況になってきています。だからこそ、地域との連携による学校安全の視点はますます高まってきていると言えます。</a:t>
            </a:r>
            <a:endParaRPr kumimoji="1" lang="en-US" altLang="ja-JP" dirty="0"/>
          </a:p>
        </p:txBody>
      </p:sp>
      <p:sp>
        <p:nvSpPr>
          <p:cNvPr id="4" name="スライド番号プレースホルダー 3">
            <a:extLst>
              <a:ext uri="{FF2B5EF4-FFF2-40B4-BE49-F238E27FC236}">
                <a16:creationId xmlns:a16="http://schemas.microsoft.com/office/drawing/2014/main" id="{7D20C1CA-F1AA-104C-2757-FF10C9D221C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41241406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ここまで、危機管理マニュアル等、学校安全に関する計画の見直しの必要性やより実践的で地域を巻き込んだ実践の重要性を伝えてきました。</a:t>
            </a:r>
            <a:endParaRPr kumimoji="1" lang="en-US" altLang="ja-JP" dirty="0"/>
          </a:p>
          <a:p>
            <a:r>
              <a:rPr kumimoji="1" lang="ja-JP" altLang="en-US" dirty="0"/>
              <a:t>ここからは、昨年度の現状について考えたいと思います。</a:t>
            </a:r>
            <a:endParaRPr kumimoji="1" lang="en-US" altLang="ja-JP" dirty="0"/>
          </a:p>
          <a:p>
            <a:endParaRPr kumimoji="1" lang="en-US" altLang="ja-JP" dirty="0"/>
          </a:p>
          <a:p>
            <a:r>
              <a:rPr kumimoji="1" lang="ja-JP" altLang="en-US" dirty="0"/>
              <a:t>学校防災限定になりますが、令和７年度の愛媛県の学校防災体制に関する調査結果です。学校防災マニュアルを見直しを行ったかについては、小学校、中学校全ての学校で見直しは行っています。ただ小学校、中学校とも</a:t>
            </a:r>
            <a:r>
              <a:rPr kumimoji="1" lang="en-US" altLang="ja-JP" dirty="0"/>
              <a:t>19</a:t>
            </a:r>
            <a:r>
              <a:rPr kumimoji="1" lang="ja-JP" altLang="en-US" dirty="0"/>
              <a:t>％の学校は改訂を行っていない現状です。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17577511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また、どんな避難訓練をしたかについては、緊急地震速報を活用して実施が一番多く、ついで予告なしでの実施、授業中以外となっています。実践的な防災教育の充実を目指すなら小学校</a:t>
            </a:r>
            <a:r>
              <a:rPr kumimoji="1" lang="en-US" altLang="ja-JP" dirty="0"/>
              <a:t>21</a:t>
            </a:r>
            <a:r>
              <a:rPr kumimoji="1" lang="ja-JP" altLang="en-US" dirty="0"/>
              <a:t>％、中学校</a:t>
            </a:r>
            <a:r>
              <a:rPr kumimoji="1" lang="en-US" altLang="ja-JP" dirty="0"/>
              <a:t>22</a:t>
            </a:r>
            <a:r>
              <a:rPr kumimoji="1" lang="ja-JP" altLang="en-US" dirty="0"/>
              <a:t>％の地域と連携して実施することや小学校</a:t>
            </a:r>
            <a:r>
              <a:rPr kumimoji="1" lang="en-US" altLang="ja-JP" dirty="0"/>
              <a:t>25.6</a:t>
            </a:r>
            <a:r>
              <a:rPr kumimoji="1" lang="ja-JP" altLang="en-US" dirty="0"/>
              <a:t>％、中学校</a:t>
            </a:r>
            <a:r>
              <a:rPr kumimoji="1" lang="en-US" altLang="ja-JP" dirty="0"/>
              <a:t>21</a:t>
            </a:r>
            <a:r>
              <a:rPr kumimoji="1" lang="ja-JP" altLang="en-US" dirty="0"/>
              <a:t>％の他の学校・幼稚園等と連携して実施することが求められるのではないかと思います。</a:t>
            </a:r>
          </a:p>
        </p:txBody>
      </p:sp>
      <p:sp>
        <p:nvSpPr>
          <p:cNvPr id="4" name="スライド番号プレースホルダー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295778015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4A18D3-0F24-E143-E65B-70DFE6A1B865}"/>
            </a:ext>
          </a:extLst>
        </p:cNvPr>
        <p:cNvGrpSpPr/>
        <p:nvPr/>
      </p:nvGrpSpPr>
      <p:grpSpPr>
        <a:xfrm>
          <a:off x="0" y="0"/>
          <a:ext cx="0" cy="0"/>
          <a:chOff x="0" y="0"/>
          <a:chExt cx="0" cy="0"/>
        </a:xfrm>
      </p:grpSpPr>
      <p:sp>
        <p:nvSpPr>
          <p:cNvPr id="2" name="スライド イメージ プレースホルダー 1">
            <a:extLst>
              <a:ext uri="{FF2B5EF4-FFF2-40B4-BE49-F238E27FC236}">
                <a16:creationId xmlns:a16="http://schemas.microsoft.com/office/drawing/2014/main" id="{7681615F-5818-3779-DA6C-27A97DF1F317}"/>
              </a:ext>
            </a:extLst>
          </p:cNvPr>
          <p:cNvSpPr>
            <a:spLocks noGrp="1" noRot="1" noChangeAspect="1"/>
          </p:cNvSpPr>
          <p:nvPr>
            <p:ph type="sldImg"/>
          </p:nvPr>
        </p:nvSpPr>
        <p:spPr/>
      </p:sp>
      <p:sp>
        <p:nvSpPr>
          <p:cNvPr id="3" name="ノート プレースホルダー 2">
            <a:extLst>
              <a:ext uri="{FF2B5EF4-FFF2-40B4-BE49-F238E27FC236}">
                <a16:creationId xmlns:a16="http://schemas.microsoft.com/office/drawing/2014/main" id="{EF3740DB-EE76-0495-E528-98D3FF39F5B8}"/>
              </a:ext>
            </a:extLst>
          </p:cNvPr>
          <p:cNvSpPr>
            <a:spLocks noGrp="1"/>
          </p:cNvSpPr>
          <p:nvPr>
            <p:ph type="body" idx="1"/>
          </p:nvPr>
        </p:nvSpPr>
        <p:spPr/>
        <p:txBody>
          <a:bodyPr/>
          <a:lstStyle/>
          <a:p>
            <a:r>
              <a:rPr kumimoji="1" lang="ja-JP" altLang="en-US" dirty="0"/>
              <a:t>防災教育の取組としてどのようなことを行ったかについては、小学校は防災の専門家による講演、中学校は防災教育担当教職員による講話がそれぞれ一番多くなっています。地域の方々と共に行うには、防災マップの作成や、防災キャンプ、災害ボランティア体験活動などが取り組めそうですよね。</a:t>
            </a:r>
            <a:endParaRPr kumimoji="1" lang="en-US" altLang="ja-JP" dirty="0"/>
          </a:p>
          <a:p>
            <a:r>
              <a:rPr kumimoji="1" lang="ja-JP" altLang="en-US" dirty="0"/>
              <a:t>また、令和８年２月に県が発表した愛媛県地震被害想定調査最終報告では</a:t>
            </a:r>
            <a:r>
              <a:rPr kumimoji="1" lang="en-US" altLang="ja-JP" dirty="0"/>
              <a:t>20</a:t>
            </a:r>
            <a:r>
              <a:rPr kumimoji="1" lang="ja-JP" altLang="en-US" dirty="0"/>
              <a:t>市町のうち７市町が震度７、</a:t>
            </a:r>
            <a:r>
              <a:rPr kumimoji="1" lang="en-US" altLang="ja-JP" dirty="0"/>
              <a:t>13</a:t>
            </a:r>
            <a:r>
              <a:rPr kumimoji="1" lang="ja-JP" altLang="en-US" dirty="0"/>
              <a:t>市町が震度６強となり、建物被害が</a:t>
            </a:r>
            <a:r>
              <a:rPr kumimoji="1" lang="en-US" altLang="ja-JP" dirty="0"/>
              <a:t>126,325</a:t>
            </a:r>
            <a:r>
              <a:rPr kumimoji="1" lang="ja-JP" altLang="en-US" dirty="0"/>
              <a:t>棟、人的被害は</a:t>
            </a:r>
            <a:r>
              <a:rPr kumimoji="1" lang="en-US" altLang="ja-JP" dirty="0"/>
              <a:t>12,750</a:t>
            </a:r>
            <a:r>
              <a:rPr kumimoji="1" lang="ja-JP" altLang="en-US" dirty="0"/>
              <a:t>人となり、南海トラフ巨大地震への備えが必要になってきており、これからますます学校と地域が連携した防災教育、学校安全が重要になってきます。</a:t>
            </a:r>
            <a:endParaRPr kumimoji="1" lang="en-US" altLang="ja-JP" dirty="0"/>
          </a:p>
          <a:p>
            <a:r>
              <a:rPr kumimoji="1" lang="ja-JP" altLang="en-US" dirty="0"/>
              <a:t>地域とともにある学校づくり、学校を核とした地域づくりを目指していきましょう！！</a:t>
            </a:r>
            <a:endParaRPr kumimoji="1" lang="en-US" altLang="ja-JP" dirty="0"/>
          </a:p>
          <a:p>
            <a:endParaRPr kumimoji="1" lang="ja-JP" altLang="en-US" dirty="0"/>
          </a:p>
        </p:txBody>
      </p:sp>
      <p:sp>
        <p:nvSpPr>
          <p:cNvPr id="4" name="スライド番号プレースホルダー 3">
            <a:extLst>
              <a:ext uri="{FF2B5EF4-FFF2-40B4-BE49-F238E27FC236}">
                <a16:creationId xmlns:a16="http://schemas.microsoft.com/office/drawing/2014/main" id="{8ECB8C12-4325-79E5-6EB7-C744A25776B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0A79A28B-2232-4C66-A9B7-6A3163FE24E5}" type="slidenum">
              <a:rPr kumimoji="1" lang="ja-JP" altLang="en-US" sz="1200" b="0" i="0" u="none" strike="noStrike" kern="1200" cap="none" spc="0" normalizeH="0" baseline="0" noProof="0" smtClean="0">
                <a:ln>
                  <a:noFill/>
                </a:ln>
                <a:solidFill>
                  <a:prstClr val="black"/>
                </a:solidFill>
                <a:effectLst/>
                <a:uLnTx/>
                <a:uFillTx/>
                <a:latin typeface="游ゴシック" panose="02110004020202020204"/>
                <a:ea typeface="游ゴシック" panose="020B0400000000000000" pitchFamily="50" charset="-128"/>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1" lang="ja-JP" altLang="en-US" sz="1200" b="0" i="0" u="none" strike="noStrike" kern="1200" cap="none" spc="0" normalizeH="0" baseline="0" noProof="0">
              <a:ln>
                <a:noFill/>
              </a:ln>
              <a:solidFill>
                <a:prstClr val="black"/>
              </a:solidFill>
              <a:effectLst/>
              <a:uLnTx/>
              <a:uFillTx/>
              <a:latin typeface="游ゴシック" panose="02110004020202020204"/>
              <a:ea typeface="游ゴシック" panose="020B0400000000000000" pitchFamily="50" charset="-128"/>
              <a:cs typeface="+mn-cs"/>
            </a:endParaRPr>
          </a:p>
        </p:txBody>
      </p:sp>
    </p:spTree>
    <p:extLst>
      <p:ext uri="{BB962C8B-B14F-4D97-AF65-F5344CB8AC3E}">
        <p14:creationId xmlns:p14="http://schemas.microsoft.com/office/powerpoint/2010/main" val="12882354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そこで、今回は、</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①「</a:t>
            </a:r>
            <a:r>
              <a:rPr lang="ja-JP" altLang="en-US" sz="1200" dirty="0">
                <a:latin typeface="ＭＳ ゴシック" panose="020B0609070205080204" pitchFamily="49" charset="-128"/>
                <a:ea typeface="ＭＳ ゴシック" panose="020B0609070205080204" pitchFamily="49" charset="-128"/>
              </a:rPr>
              <a:t>なぜ、地域と学校との連携・協働が必要なのか？</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②「</a:t>
            </a:r>
            <a:r>
              <a:rPr lang="ja-JP" altLang="en-US" sz="1200" dirty="0">
                <a:latin typeface="ＭＳ ゴシック" panose="020B0609070205080204" pitchFamily="49" charset="-128"/>
                <a:ea typeface="ＭＳ ゴシック" panose="020B0609070205080204" pitchFamily="49" charset="-128"/>
              </a:rPr>
              <a:t>コミュニティ・スクール、地域学校協働活動って何？</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indent="0">
              <a:buNone/>
            </a:pPr>
            <a:r>
              <a:rPr kumimoji="1" lang="ja-JP" altLang="en-US" dirty="0">
                <a:latin typeface="ＭＳ ゴシック" panose="020B0609070205080204" pitchFamily="49" charset="-128"/>
                <a:ea typeface="ＭＳ ゴシック" panose="020B0609070205080204" pitchFamily="49" charset="-128"/>
              </a:rPr>
              <a:t>③「</a:t>
            </a:r>
            <a:r>
              <a:rPr kumimoji="1" lang="ja-JP" altLang="en-US" sz="1200" dirty="0">
                <a:latin typeface="ＭＳ ゴシック" panose="020B0609070205080204" pitchFamily="49" charset="-128"/>
                <a:ea typeface="ＭＳ ゴシック" panose="020B0609070205080204" pitchFamily="49" charset="-128"/>
              </a:rPr>
              <a:t>コミュニティ・スクールを生かした学校安全の充実</a:t>
            </a:r>
            <a:r>
              <a:rPr kumimoji="1" lang="ja-JP" altLang="en-US" dirty="0">
                <a:latin typeface="ＭＳ ゴシック" panose="020B0609070205080204" pitchFamily="49" charset="-128"/>
                <a:ea typeface="ＭＳ ゴシック" panose="020B0609070205080204" pitchFamily="49" charset="-128"/>
              </a:rPr>
              <a:t>」</a:t>
            </a:r>
            <a:endParaRPr kumimoji="1" lang="en-US" altLang="ja-JP" dirty="0">
              <a:latin typeface="ＭＳ ゴシック" panose="020B0609070205080204" pitchFamily="49" charset="-128"/>
              <a:ea typeface="ＭＳ ゴシック" panose="020B0609070205080204" pitchFamily="49" charset="-128"/>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この</a:t>
            </a:r>
            <a:r>
              <a:rPr kumimoji="1" lang="en-US" altLang="ja-JP" dirty="0">
                <a:latin typeface="ＭＳ ゴシック" panose="020B0609070205080204" pitchFamily="49" charset="-128"/>
                <a:ea typeface="ＭＳ ゴシック" panose="020B0609070205080204" pitchFamily="49" charset="-128"/>
              </a:rPr>
              <a:t>3</a:t>
            </a:r>
            <a:r>
              <a:rPr kumimoji="1" lang="ja-JP" altLang="en-US" dirty="0">
                <a:latin typeface="ＭＳ ゴシック" panose="020B0609070205080204" pitchFamily="49" charset="-128"/>
                <a:ea typeface="ＭＳ ゴシック" panose="020B0609070205080204" pitchFamily="49" charset="-128"/>
              </a:rPr>
              <a:t>つの内容で話をいたします。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3</a:t>
            </a:fld>
            <a:endParaRPr kumimoji="1" lang="ja-JP" altLang="en-US"/>
          </a:p>
        </p:txBody>
      </p:sp>
    </p:spTree>
    <p:extLst>
      <p:ext uri="{BB962C8B-B14F-4D97-AF65-F5344CB8AC3E}">
        <p14:creationId xmlns:p14="http://schemas.microsoft.com/office/powerpoint/2010/main" val="23839546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まず、なぜ、地域と学校との連携・協働が必要なのか？です。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4</a:t>
            </a:fld>
            <a:endParaRPr kumimoji="1" lang="ja-JP" altLang="en-US"/>
          </a:p>
        </p:txBody>
      </p:sp>
    </p:spTree>
    <p:extLst>
      <p:ext uri="{BB962C8B-B14F-4D97-AF65-F5344CB8AC3E}">
        <p14:creationId xmlns:p14="http://schemas.microsoft.com/office/powerpoint/2010/main" val="808618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学校は今、不登校やいじめ問題、教育の</a:t>
            </a:r>
            <a:r>
              <a:rPr kumimoji="1" lang="en-US" altLang="ja-JP" dirty="0">
                <a:latin typeface="ＭＳ ゴシック" panose="020B0609070205080204" pitchFamily="49" charset="-128"/>
                <a:ea typeface="ＭＳ ゴシック" panose="020B0609070205080204" pitchFamily="49" charset="-128"/>
              </a:rPr>
              <a:t>ICT</a:t>
            </a:r>
            <a:r>
              <a:rPr kumimoji="1" lang="ja-JP" altLang="en-US" dirty="0">
                <a:latin typeface="ＭＳ ゴシック" panose="020B0609070205080204" pitchFamily="49" charset="-128"/>
                <a:ea typeface="ＭＳ ゴシック" panose="020B0609070205080204" pitchFamily="49" charset="-128"/>
              </a:rPr>
              <a:t>化、体験格差、子どもの安心・安全の確保など教育課題が山積みです。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学校だけで解決するには、難しいこともたくさんあります。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5</a:t>
            </a:fld>
            <a:endParaRPr kumimoji="1" lang="ja-JP" altLang="en-US"/>
          </a:p>
        </p:txBody>
      </p:sp>
    </p:spTree>
    <p:extLst>
      <p:ext uri="{BB962C8B-B14F-4D97-AF65-F5344CB8AC3E}">
        <p14:creationId xmlns:p14="http://schemas.microsoft.com/office/powerpoint/2010/main" val="160543415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ような状況の中でも、保護者を巻き込んだり、地域住民に頼ったりし、参加だけではなく、参画していただくことで、教職員だけではできない質の高い教育活動を子どもたちに届けることができるように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質の高い教育活動を行うことは、よりよく子どもたちを育むことになり、「よりよい学校教育を通じてよりよい社会を創る」という学習指導要領の目標へとつながります。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「地域に開かれた学校」から一歩踏み出し、地域の人々と目標やビジョンを共有し、子どもたちを育む「地域とともにある学校」へと転換することが必要です。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6</a:t>
            </a:fld>
            <a:endParaRPr kumimoji="1" lang="ja-JP" altLang="en-US"/>
          </a:p>
        </p:txBody>
      </p:sp>
    </p:spTree>
    <p:extLst>
      <p:ext uri="{BB962C8B-B14F-4D97-AF65-F5344CB8AC3E}">
        <p14:creationId xmlns:p14="http://schemas.microsoft.com/office/powerpoint/2010/main" val="42887360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その「地域とともにある</a:t>
            </a:r>
            <a:r>
              <a:rPr kumimoji="1" lang="ja-JP" altLang="en-US" b="1" dirty="0">
                <a:latin typeface="ＭＳ ゴシック" panose="020B0609070205080204" pitchFamily="49" charset="-128"/>
                <a:ea typeface="ＭＳ ゴシック" panose="020B0609070205080204" pitchFamily="49" charset="-128"/>
              </a:rPr>
              <a:t>学校づくり</a:t>
            </a:r>
            <a:r>
              <a:rPr kumimoji="1" lang="ja-JP" altLang="en-US" dirty="0">
                <a:latin typeface="ＭＳ ゴシック" panose="020B0609070205080204" pitchFamily="49" charset="-128"/>
                <a:ea typeface="ＭＳ ゴシック" panose="020B0609070205080204" pitchFamily="49" charset="-128"/>
              </a:rPr>
              <a:t>」について、学校と地域住民などが力を合わせて学校運営に取り組む仕組が「コミュニティ・スクール」です。また、「学校を核とした</a:t>
            </a:r>
            <a:r>
              <a:rPr kumimoji="1" lang="ja-JP" altLang="en-US" b="1" dirty="0">
                <a:latin typeface="ＭＳ ゴシック" panose="020B0609070205080204" pitchFamily="49" charset="-128"/>
                <a:ea typeface="ＭＳ ゴシック" panose="020B0609070205080204" pitchFamily="49" charset="-128"/>
              </a:rPr>
              <a:t>地域づくり</a:t>
            </a:r>
            <a:r>
              <a:rPr kumimoji="1" lang="ja-JP" altLang="en-US" dirty="0">
                <a:latin typeface="ＭＳ ゴシック" panose="020B0609070205080204" pitchFamily="49" charset="-128"/>
                <a:ea typeface="ＭＳ ゴシック" panose="020B0609070205080204" pitchFamily="49" charset="-128"/>
              </a:rPr>
              <a:t>」を目指して、学校と地域が相互にパートナーとして連携・協働して行う様々な活動が「地域学校協働活動」です。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それぞれについては、このあと詳しく説明しますが、「コミュニティ・スクール」と「地域学校協働活動」が両輪となり、一体的に推進することで社会に開かれた教育課程の実現の下、子どもも大人も学び合い育ち合う教育体制を構築しながら、同じ目指す児童・生徒像へ向かっていくことができ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つまり、子どもたちの健やかな成長のために、</a:t>
            </a:r>
            <a:r>
              <a:rPr kumimoji="1" lang="ja-JP" altLang="en-US" b="1" u="sng" dirty="0">
                <a:latin typeface="ＭＳ ゴシック" panose="020B0609070205080204" pitchFamily="49" charset="-128"/>
                <a:ea typeface="ＭＳ ゴシック" panose="020B0609070205080204" pitchFamily="49" charset="-128"/>
              </a:rPr>
              <a:t>地域と学校が共通のビジョンや目標を持つ</a:t>
            </a:r>
            <a:r>
              <a:rPr kumimoji="1" lang="ja-JP" altLang="en-US" dirty="0">
                <a:latin typeface="ＭＳ ゴシック" panose="020B0609070205080204" pitchFamily="49" charset="-128"/>
                <a:ea typeface="ＭＳ ゴシック" panose="020B0609070205080204" pitchFamily="49" charset="-128"/>
              </a:rPr>
              <a:t>ことが重要です。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7</a:t>
            </a:fld>
            <a:endParaRPr kumimoji="1" lang="ja-JP" altLang="en-US"/>
          </a:p>
        </p:txBody>
      </p:sp>
    </p:spTree>
    <p:extLst>
      <p:ext uri="{BB962C8B-B14F-4D97-AF65-F5344CB8AC3E}">
        <p14:creationId xmlns:p14="http://schemas.microsoft.com/office/powerpoint/2010/main" val="34631122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それでは次に、コミュニティ・スクール、地域学校教育活動について、もう少し詳しくお話します。</a:t>
            </a: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8</a:t>
            </a:fld>
            <a:endParaRPr kumimoji="1" lang="ja-JP" altLang="en-US"/>
          </a:p>
        </p:txBody>
      </p:sp>
    </p:spTree>
    <p:extLst>
      <p:ext uri="{BB962C8B-B14F-4D97-AF65-F5344CB8AC3E}">
        <p14:creationId xmlns:p14="http://schemas.microsoft.com/office/powerpoint/2010/main" val="11073664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　</a:t>
            </a:r>
            <a:r>
              <a:rPr kumimoji="1" lang="ja-JP" altLang="en-US" dirty="0">
                <a:latin typeface="ＭＳ ゴシック" panose="020B0609070205080204" pitchFamily="49" charset="-128"/>
                <a:ea typeface="ＭＳ ゴシック" panose="020B0609070205080204" pitchFamily="49" charset="-128"/>
              </a:rPr>
              <a:t>まず、コミュニティ・スクールです。コミュニティ・スクールとは、</a:t>
            </a:r>
            <a:r>
              <a:rPr kumimoji="1" lang="ja-JP" altLang="en-US" b="1" u="sng" dirty="0">
                <a:latin typeface="ＭＳ ゴシック" panose="020B0609070205080204" pitchFamily="49" charset="-128"/>
                <a:ea typeface="ＭＳ ゴシック" panose="020B0609070205080204" pitchFamily="49" charset="-128"/>
              </a:rPr>
              <a:t>学校運営協議会を設置している学校</a:t>
            </a:r>
            <a:r>
              <a:rPr kumimoji="1" lang="ja-JP" altLang="en-US" dirty="0">
                <a:latin typeface="ＭＳ ゴシック" panose="020B0609070205080204" pitchFamily="49" charset="-128"/>
                <a:ea typeface="ＭＳ ゴシック" panose="020B0609070205080204" pitchFamily="49" charset="-128"/>
              </a:rPr>
              <a:t>のことです。　</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学校運営協議会は、地方教育行政の組織及び運営に関する法律、第</a:t>
            </a:r>
            <a:r>
              <a:rPr kumimoji="1" lang="en-US" altLang="ja-JP" dirty="0">
                <a:latin typeface="ＭＳ ゴシック" panose="020B0609070205080204" pitchFamily="49" charset="-128"/>
                <a:ea typeface="ＭＳ ゴシック" panose="020B0609070205080204" pitchFamily="49" charset="-128"/>
              </a:rPr>
              <a:t>47</a:t>
            </a:r>
            <a:r>
              <a:rPr kumimoji="1" lang="ja-JP" altLang="en-US" dirty="0">
                <a:latin typeface="ＭＳ ゴシック" panose="020B0609070205080204" pitchFamily="49" charset="-128"/>
                <a:ea typeface="ＭＳ ゴシック" panose="020B0609070205080204" pitchFamily="49" charset="-128"/>
              </a:rPr>
              <a:t>条の５に学校の運営及び運営に必要な支援に関して協議する機関とあります。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そして、コミュニティ・スクールは、子どもたちをよりよく育てるための学校を応援し、地域の実情を踏まえた特色ある学校づくりを進めることを目的としています。</a:t>
            </a:r>
            <a:endParaRPr kumimoji="1" lang="en-US" altLang="ja-JP"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5"/>
          </p:nvPr>
        </p:nvSpPr>
        <p:spPr/>
        <p:txBody>
          <a:bodyPr/>
          <a:lstStyle/>
          <a:p>
            <a:fld id="{0A79A28B-2232-4C66-A9B7-6A3163FE24E5}" type="slidenum">
              <a:rPr kumimoji="1" lang="ja-JP" altLang="en-US" smtClean="0"/>
              <a:t>9</a:t>
            </a:fld>
            <a:endParaRPr kumimoji="1" lang="ja-JP" altLang="en-US"/>
          </a:p>
        </p:txBody>
      </p:sp>
    </p:spTree>
    <p:extLst>
      <p:ext uri="{BB962C8B-B14F-4D97-AF65-F5344CB8AC3E}">
        <p14:creationId xmlns:p14="http://schemas.microsoft.com/office/powerpoint/2010/main" val="26502267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ja-JP" altLang="en-US"/>
              <a:t>マスター タイトルの書式設定</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タイトルとキャプション">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用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札">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ja-JP" altLang="en-US"/>
              <a:t>マスター タイトルの書式設定</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用付きの名札">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真または偽">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ja-JP" altLang="en-US"/>
              <a:t>マスター タイトルの書式設定</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ja-JP" altLang="en-US"/>
              <a:t>マスター テキストの書式設定</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ncho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ja-JP" altLang="en-US"/>
              <a:t>マスター タイトルの書式設定</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ja-JP" altLang="en-US"/>
              <a:t>マスター タイトルの書式設定</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B61BEF0D-F0BB-DE4B-95CE-6DB70DBA9567}" type="datetimeFigureOut">
              <a:rPr lang="en-US" dirty="0"/>
              <a:pPr/>
              <a:t>9/2/2026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9/2/2026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kumimoji="1" sz="3600" kern="1200">
          <a:solidFill>
            <a:schemeClr val="tx1">
              <a:lumMod val="85000"/>
              <a:lumOff val="15000"/>
            </a:schemeClr>
          </a:solidFill>
          <a:latin typeface="+mj-lt"/>
          <a:ea typeface="+mj-ea"/>
          <a:cs typeface="+mj-cs"/>
        </a:defRPr>
      </a:lvl1pPr>
      <a:lvl2pPr eaLnBrk="1" hangingPunct="1">
        <a:defRPr kumimoji="1">
          <a:solidFill>
            <a:schemeClr val="tx2"/>
          </a:solidFill>
        </a:defRPr>
      </a:lvl2pPr>
      <a:lvl3pPr eaLnBrk="1" hangingPunct="1">
        <a:defRPr kumimoji="1">
          <a:solidFill>
            <a:schemeClr val="tx2"/>
          </a:solidFill>
        </a:defRPr>
      </a:lvl3pPr>
      <a:lvl4pPr eaLnBrk="1" hangingPunct="1">
        <a:defRPr kumimoji="1">
          <a:solidFill>
            <a:schemeClr val="tx2"/>
          </a:solidFill>
        </a:defRPr>
      </a:lvl4pPr>
      <a:lvl5pPr eaLnBrk="1" hangingPunct="1">
        <a:defRPr kumimoji="1">
          <a:solidFill>
            <a:schemeClr val="tx2"/>
          </a:solidFill>
        </a:defRPr>
      </a:lvl5pPr>
      <a:lvl6pPr eaLnBrk="1" hangingPunct="1">
        <a:defRPr kumimoji="1">
          <a:solidFill>
            <a:schemeClr val="tx2"/>
          </a:solidFill>
        </a:defRPr>
      </a:lvl6pPr>
      <a:lvl7pPr eaLnBrk="1" hangingPunct="1">
        <a:defRPr kumimoji="1">
          <a:solidFill>
            <a:schemeClr val="tx2"/>
          </a:solidFill>
        </a:defRPr>
      </a:lvl7pPr>
      <a:lvl8pPr eaLnBrk="1" hangingPunct="1">
        <a:defRPr kumimoji="1">
          <a:solidFill>
            <a:schemeClr val="tx2"/>
          </a:solidFill>
        </a:defRPr>
      </a:lvl8pPr>
      <a:lvl9pPr eaLnBrk="1" hangingPunct="1">
        <a:defRPr kumimoji="1">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2.xml"/></Relationships>
</file>

<file path=ppt/slides/_rels/slide24.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chart" Target="../charts/chart4.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chart" Target="../charts/char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0000"/>
                <a:satMod val="92000"/>
                <a:lumMod val="120000"/>
              </a:schemeClr>
            </a:gs>
            <a:gs pos="100000">
              <a:schemeClr val="bg2">
                <a:shade val="98000"/>
                <a:satMod val="120000"/>
                <a:lumMod val="98000"/>
              </a:schemeClr>
            </a:gs>
          </a:gsLst>
          <a:path path="circle">
            <a:fillToRect l="50000" t="50000" r="100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692209D-B607-46C3-8560-07AF722916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786"/>
            <a:ext cx="12192000" cy="685403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4874638-CF15-4908-BC4B-4908744D0BA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 y="0"/>
            <a:ext cx="4639734" cy="6858000"/>
          </a:xfrm>
          <a:prstGeom prst="rect">
            <a:avLst/>
          </a:prstGeom>
          <a:solidFill>
            <a:schemeClr val="tx2">
              <a:lumMod val="50000"/>
              <a:alpha val="9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ja-JP" altLang="en-US"/>
          </a:p>
        </p:txBody>
      </p:sp>
      <p:sp>
        <p:nvSpPr>
          <p:cNvPr id="2" name="タイトル 1">
            <a:extLst>
              <a:ext uri="{FF2B5EF4-FFF2-40B4-BE49-F238E27FC236}">
                <a16:creationId xmlns:a16="http://schemas.microsoft.com/office/drawing/2014/main" id="{D2002D76-4D27-5421-C5B0-154AF8E04713}"/>
              </a:ext>
            </a:extLst>
          </p:cNvPr>
          <p:cNvSpPr>
            <a:spLocks noGrp="1"/>
          </p:cNvSpPr>
          <p:nvPr>
            <p:ph type="ctrTitle"/>
          </p:nvPr>
        </p:nvSpPr>
        <p:spPr>
          <a:xfrm>
            <a:off x="430431" y="1593669"/>
            <a:ext cx="3778870" cy="2201576"/>
          </a:xfrm>
        </p:spPr>
        <p:txBody>
          <a:bodyPr>
            <a:normAutofit/>
          </a:bodyPr>
          <a:lstStyle/>
          <a:p>
            <a:r>
              <a:rPr lang="ja-JP" altLang="en-US" sz="4000" dirty="0">
                <a:solidFill>
                  <a:srgbClr val="FEFFFF"/>
                </a:solidFill>
                <a:latin typeface="UD デジタル 教科書体 NP-B" panose="02020700000000000000" pitchFamily="18" charset="-128"/>
                <a:ea typeface="UD デジタル 教科書体 NP-B" panose="02020700000000000000" pitchFamily="18" charset="-128"/>
              </a:rPr>
              <a:t>コミュニティ・スクールで学校や地域を元気に</a:t>
            </a:r>
          </a:p>
        </p:txBody>
      </p:sp>
      <p:sp>
        <p:nvSpPr>
          <p:cNvPr id="13" name="Freeform 5">
            <a:extLst>
              <a:ext uri="{FF2B5EF4-FFF2-40B4-BE49-F238E27FC236}">
                <a16:creationId xmlns:a16="http://schemas.microsoft.com/office/drawing/2014/main" id="{5F1B8348-CD6E-4561-A704-C232D9A267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a:off x="0" y="5033007"/>
            <a:ext cx="5404022" cy="857047"/>
          </a:xfrm>
          <a:custGeom>
            <a:avLst/>
            <a:gdLst>
              <a:gd name="T0" fmla="*/ 1114 w 1117"/>
              <a:gd name="T1" fmla="*/ 77 h 163"/>
              <a:gd name="T2" fmla="*/ 1040 w 1117"/>
              <a:gd name="T3" fmla="*/ 3 h 163"/>
              <a:gd name="T4" fmla="*/ 1039 w 1117"/>
              <a:gd name="T5" fmla="*/ 2 h 163"/>
              <a:gd name="T6" fmla="*/ 1034 w 1117"/>
              <a:gd name="T7" fmla="*/ 0 h 163"/>
              <a:gd name="T8" fmla="*/ 578 w 1117"/>
              <a:gd name="T9" fmla="*/ 0 h 163"/>
              <a:gd name="T10" fmla="*/ 562 w 1117"/>
              <a:gd name="T11" fmla="*/ 0 h 163"/>
              <a:gd name="T12" fmla="*/ 440 w 1117"/>
              <a:gd name="T13" fmla="*/ 0 h 163"/>
              <a:gd name="T14" fmla="*/ 106 w 1117"/>
              <a:gd name="T15" fmla="*/ 0 h 163"/>
              <a:gd name="T16" fmla="*/ 0 w 1117"/>
              <a:gd name="T17" fmla="*/ 0 h 163"/>
              <a:gd name="T18" fmla="*/ 0 w 1117"/>
              <a:gd name="T19" fmla="*/ 163 h 163"/>
              <a:gd name="T20" fmla="*/ 106 w 1117"/>
              <a:gd name="T21" fmla="*/ 163 h 163"/>
              <a:gd name="T22" fmla="*/ 440 w 1117"/>
              <a:gd name="T23" fmla="*/ 163 h 163"/>
              <a:gd name="T24" fmla="*/ 562 w 1117"/>
              <a:gd name="T25" fmla="*/ 163 h 163"/>
              <a:gd name="T26" fmla="*/ 578 w 1117"/>
              <a:gd name="T27" fmla="*/ 163 h 163"/>
              <a:gd name="T28" fmla="*/ 1034 w 1117"/>
              <a:gd name="T29" fmla="*/ 163 h 163"/>
              <a:gd name="T30" fmla="*/ 1039 w 1117"/>
              <a:gd name="T31" fmla="*/ 161 h 163"/>
              <a:gd name="T32" fmla="*/ 1040 w 1117"/>
              <a:gd name="T33" fmla="*/ 160 h 163"/>
              <a:gd name="T34" fmla="*/ 1114 w 1117"/>
              <a:gd name="T35" fmla="*/ 86 h 163"/>
              <a:gd name="T36" fmla="*/ 1114 w 1117"/>
              <a:gd name="T37" fmla="*/ 77 h 1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17" h="163">
                <a:moveTo>
                  <a:pt x="1114" y="77"/>
                </a:moveTo>
                <a:cubicBezTo>
                  <a:pt x="1040" y="3"/>
                  <a:pt x="1040" y="3"/>
                  <a:pt x="1040" y="3"/>
                </a:cubicBezTo>
                <a:cubicBezTo>
                  <a:pt x="1040" y="2"/>
                  <a:pt x="1039" y="2"/>
                  <a:pt x="1039" y="2"/>
                </a:cubicBezTo>
                <a:cubicBezTo>
                  <a:pt x="1038" y="1"/>
                  <a:pt x="1036" y="0"/>
                  <a:pt x="1034" y="0"/>
                </a:cubicBezTo>
                <a:cubicBezTo>
                  <a:pt x="578" y="0"/>
                  <a:pt x="578" y="0"/>
                  <a:pt x="578" y="0"/>
                </a:cubicBezTo>
                <a:cubicBezTo>
                  <a:pt x="562" y="0"/>
                  <a:pt x="562" y="0"/>
                  <a:pt x="562" y="0"/>
                </a:cubicBezTo>
                <a:cubicBezTo>
                  <a:pt x="440" y="0"/>
                  <a:pt x="440" y="0"/>
                  <a:pt x="440" y="0"/>
                </a:cubicBezTo>
                <a:cubicBezTo>
                  <a:pt x="106" y="0"/>
                  <a:pt x="106" y="0"/>
                  <a:pt x="106" y="0"/>
                </a:cubicBezTo>
                <a:cubicBezTo>
                  <a:pt x="0" y="0"/>
                  <a:pt x="0" y="0"/>
                  <a:pt x="0" y="0"/>
                </a:cubicBezTo>
                <a:cubicBezTo>
                  <a:pt x="0" y="163"/>
                  <a:pt x="0" y="163"/>
                  <a:pt x="0" y="163"/>
                </a:cubicBezTo>
                <a:cubicBezTo>
                  <a:pt x="106" y="163"/>
                  <a:pt x="106" y="163"/>
                  <a:pt x="106" y="163"/>
                </a:cubicBezTo>
                <a:cubicBezTo>
                  <a:pt x="440" y="163"/>
                  <a:pt x="440" y="163"/>
                  <a:pt x="440" y="163"/>
                </a:cubicBezTo>
                <a:cubicBezTo>
                  <a:pt x="562" y="163"/>
                  <a:pt x="562" y="163"/>
                  <a:pt x="562" y="163"/>
                </a:cubicBezTo>
                <a:cubicBezTo>
                  <a:pt x="578" y="163"/>
                  <a:pt x="578" y="163"/>
                  <a:pt x="578" y="163"/>
                </a:cubicBezTo>
                <a:cubicBezTo>
                  <a:pt x="1034" y="163"/>
                  <a:pt x="1034" y="163"/>
                  <a:pt x="1034" y="163"/>
                </a:cubicBezTo>
                <a:cubicBezTo>
                  <a:pt x="1036" y="163"/>
                  <a:pt x="1038" y="162"/>
                  <a:pt x="1039" y="161"/>
                </a:cubicBezTo>
                <a:cubicBezTo>
                  <a:pt x="1039" y="160"/>
                  <a:pt x="1040" y="160"/>
                  <a:pt x="1040" y="160"/>
                </a:cubicBezTo>
                <a:cubicBezTo>
                  <a:pt x="1114" y="86"/>
                  <a:pt x="1114" y="86"/>
                  <a:pt x="1114" y="86"/>
                </a:cubicBezTo>
                <a:cubicBezTo>
                  <a:pt x="1117" y="83"/>
                  <a:pt x="1117" y="79"/>
                  <a:pt x="1114" y="77"/>
                </a:cubicBez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en-US"/>
          </a:p>
        </p:txBody>
      </p:sp>
      <p:sp>
        <p:nvSpPr>
          <p:cNvPr id="3" name="字幕 2">
            <a:extLst>
              <a:ext uri="{FF2B5EF4-FFF2-40B4-BE49-F238E27FC236}">
                <a16:creationId xmlns:a16="http://schemas.microsoft.com/office/drawing/2014/main" id="{14CDDEE3-8B72-84D4-B421-CF18A13E0B72}"/>
              </a:ext>
            </a:extLst>
          </p:cNvPr>
          <p:cNvSpPr>
            <a:spLocks noGrp="1"/>
          </p:cNvSpPr>
          <p:nvPr>
            <p:ph type="subTitle" idx="1"/>
          </p:nvPr>
        </p:nvSpPr>
        <p:spPr>
          <a:xfrm>
            <a:off x="-76200" y="5097237"/>
            <a:ext cx="6424402" cy="857047"/>
          </a:xfrm>
        </p:spPr>
        <p:txBody>
          <a:bodyPr anchor="ctr">
            <a:normAutofit fontScale="92500" lnSpcReduction="20000"/>
          </a:bodyPr>
          <a:lstStyle/>
          <a:p>
            <a:pPr>
              <a:lnSpc>
                <a:spcPct val="90000"/>
              </a:lnSpc>
            </a:pPr>
            <a:r>
              <a:rPr lang="en-US" altLang="ja-JP" sz="2800" dirty="0">
                <a:solidFill>
                  <a:srgbClr val="FEFFFF"/>
                </a:solidFill>
                <a:latin typeface="UD デジタル 教科書体 NP-B" panose="02020700000000000000" pitchFamily="18" charset="-128"/>
                <a:ea typeface="UD デジタル 教科書体 NP-B" panose="02020700000000000000" pitchFamily="18" charset="-128"/>
              </a:rPr>
              <a:t>〜</a:t>
            </a:r>
            <a:r>
              <a:rPr lang="ja-JP" altLang="en-US" sz="2800" dirty="0">
                <a:solidFill>
                  <a:srgbClr val="FEFFFF"/>
                </a:solidFill>
                <a:latin typeface="UD デジタル 教科書体 NP-B" panose="02020700000000000000" pitchFamily="18" charset="-128"/>
                <a:ea typeface="UD デジタル 教科書体 NP-B" panose="02020700000000000000" pitchFamily="18" charset="-128"/>
              </a:rPr>
              <a:t>その地域に住む</a:t>
            </a:r>
            <a:endParaRPr lang="en-US" altLang="ja-JP" sz="2800" dirty="0">
              <a:solidFill>
                <a:srgbClr val="FEFFFF"/>
              </a:solidFill>
              <a:latin typeface="UD デジタル 教科書体 NP-B" panose="02020700000000000000" pitchFamily="18" charset="-128"/>
              <a:ea typeface="UD デジタル 教科書体 NP-B" panose="02020700000000000000" pitchFamily="18" charset="-128"/>
            </a:endParaRPr>
          </a:p>
          <a:p>
            <a:pPr>
              <a:lnSpc>
                <a:spcPct val="90000"/>
              </a:lnSpc>
            </a:pPr>
            <a:r>
              <a:rPr lang="ja-JP" altLang="en-US" sz="2800" dirty="0">
                <a:solidFill>
                  <a:srgbClr val="FEFFFF"/>
                </a:solidFill>
                <a:latin typeface="UD デジタル 教科書体 NP-B" panose="02020700000000000000" pitchFamily="18" charset="-128"/>
                <a:ea typeface="UD デジタル 教科書体 NP-B" panose="02020700000000000000" pitchFamily="18" charset="-128"/>
              </a:rPr>
              <a:t>　　子どもたちの未来のために</a:t>
            </a:r>
            <a:r>
              <a:rPr lang="en-US" altLang="ja-JP" sz="2800" dirty="0">
                <a:solidFill>
                  <a:srgbClr val="FEFFFF"/>
                </a:solidFill>
                <a:latin typeface="UD デジタル 教科書体 NP-B" panose="02020700000000000000" pitchFamily="18" charset="-128"/>
                <a:ea typeface="UD デジタル 教科書体 NP-B" panose="02020700000000000000" pitchFamily="18" charset="-128"/>
              </a:rPr>
              <a:t>〜</a:t>
            </a:r>
            <a:endParaRPr lang="ja-JP" altLang="en-US" sz="2800" dirty="0">
              <a:solidFill>
                <a:srgbClr val="FEFFFF"/>
              </a:solidFill>
              <a:latin typeface="UD デジタル 教科書体 NP-B" panose="02020700000000000000" pitchFamily="18" charset="-128"/>
              <a:ea typeface="UD デジタル 教科書体 NP-B" panose="02020700000000000000" pitchFamily="18" charset="-128"/>
            </a:endParaRPr>
          </a:p>
        </p:txBody>
      </p:sp>
      <p:pic>
        <p:nvPicPr>
          <p:cNvPr id="4" name="図 3">
            <a:extLst>
              <a:ext uri="{FF2B5EF4-FFF2-40B4-BE49-F238E27FC236}">
                <a16:creationId xmlns:a16="http://schemas.microsoft.com/office/drawing/2014/main" id="{4F5CE1D7-4A1B-BF16-E2A9-D3EA354AB85B}"/>
              </a:ext>
            </a:extLst>
          </p:cNvPr>
          <p:cNvPicPr>
            <a:picLocks noChangeAspect="1"/>
          </p:cNvPicPr>
          <p:nvPr/>
        </p:nvPicPr>
        <p:blipFill>
          <a:blip r:embed="rId3"/>
          <a:stretch>
            <a:fillRect/>
          </a:stretch>
        </p:blipFill>
        <p:spPr>
          <a:xfrm>
            <a:off x="4822763" y="1341120"/>
            <a:ext cx="6828957" cy="3983557"/>
          </a:xfrm>
          <a:prstGeom prst="rect">
            <a:avLst/>
          </a:prstGeom>
        </p:spPr>
      </p:pic>
    </p:spTree>
    <p:extLst>
      <p:ext uri="{BB962C8B-B14F-4D97-AF65-F5344CB8AC3E}">
        <p14:creationId xmlns:p14="http://schemas.microsoft.com/office/powerpoint/2010/main" val="37642756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55D348-A2FA-4695-B3A8-506BBE9A00D2}"/>
              </a:ext>
            </a:extLst>
          </p:cNvPr>
          <p:cNvSpPr>
            <a:spLocks noGrp="1"/>
          </p:cNvSpPr>
          <p:nvPr>
            <p:ph type="title"/>
          </p:nvPr>
        </p:nvSpPr>
        <p:spPr>
          <a:xfrm>
            <a:off x="1831464" y="569322"/>
            <a:ext cx="9520158" cy="1049235"/>
          </a:xfrm>
        </p:spPr>
        <p:txBody>
          <a:bodyPr>
            <a:normAutofit/>
          </a:bodyPr>
          <a:lstStyle/>
          <a:p>
            <a:r>
              <a:rPr lang="ja-JP" altLang="en-US" sz="4400" b="1" dirty="0">
                <a:latin typeface="UD デジタル 教科書体 NP-B" panose="02020700000000000000" pitchFamily="18" charset="-128"/>
                <a:ea typeface="UD デジタル 教科書体 NP-B" panose="02020700000000000000" pitchFamily="18" charset="-128"/>
              </a:rPr>
              <a:t>学校運営協議会とは？</a:t>
            </a:r>
            <a:endParaRPr kumimoji="1" lang="ja-JP" altLang="en-US" sz="4400" b="1" dirty="0">
              <a:latin typeface="UD デジタル 教科書体 NP-B" panose="02020700000000000000" pitchFamily="18" charset="-128"/>
              <a:ea typeface="UD デジタル 教科書体 NP-B" panose="02020700000000000000" pitchFamily="18" charset="-128"/>
            </a:endParaRPr>
          </a:p>
        </p:txBody>
      </p:sp>
      <p:sp>
        <p:nvSpPr>
          <p:cNvPr id="3" name="コンテンツ プレースホルダー 2">
            <a:extLst>
              <a:ext uri="{FF2B5EF4-FFF2-40B4-BE49-F238E27FC236}">
                <a16:creationId xmlns:a16="http://schemas.microsoft.com/office/drawing/2014/main" id="{53D05B13-35F0-4660-9F0A-57F425162B31}"/>
              </a:ext>
            </a:extLst>
          </p:cNvPr>
          <p:cNvSpPr>
            <a:spLocks noGrp="1"/>
          </p:cNvSpPr>
          <p:nvPr>
            <p:ph idx="1"/>
          </p:nvPr>
        </p:nvSpPr>
        <p:spPr>
          <a:xfrm>
            <a:off x="1293932" y="6254447"/>
            <a:ext cx="10132371" cy="576036"/>
          </a:xfrm>
          <a:noFill/>
        </p:spPr>
        <p:txBody>
          <a:bodyPr tIns="0" bIns="0" anchor="ctr" anchorCtr="0">
            <a:normAutofit fontScale="77500" lnSpcReduction="20000"/>
          </a:bodyPr>
          <a:lstStyle/>
          <a:p>
            <a:pPr marL="0" indent="0">
              <a:buNone/>
            </a:pPr>
            <a:r>
              <a:rPr lang="ja-JP" altLang="en-US" sz="44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「地域とともにある学校づくり」の有効なツール</a:t>
            </a:r>
            <a:endParaRPr kumimoji="1" lang="en-US" altLang="ja-JP" sz="44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endParaRPr>
          </a:p>
        </p:txBody>
      </p:sp>
      <p:grpSp>
        <p:nvGrpSpPr>
          <p:cNvPr id="37" name="グループ化 36">
            <a:extLst>
              <a:ext uri="{FF2B5EF4-FFF2-40B4-BE49-F238E27FC236}">
                <a16:creationId xmlns:a16="http://schemas.microsoft.com/office/drawing/2014/main" id="{24F1D6EF-BF1F-0FEC-1359-02AF2F098B9A}"/>
              </a:ext>
            </a:extLst>
          </p:cNvPr>
          <p:cNvGrpSpPr/>
          <p:nvPr/>
        </p:nvGrpSpPr>
        <p:grpSpPr>
          <a:xfrm>
            <a:off x="459428" y="2383978"/>
            <a:ext cx="11644707" cy="3190664"/>
            <a:chOff x="322311" y="2732307"/>
            <a:chExt cx="11644707" cy="3190664"/>
          </a:xfrm>
        </p:grpSpPr>
        <p:sp>
          <p:nvSpPr>
            <p:cNvPr id="5" name="正方形/長方形 4">
              <a:extLst>
                <a:ext uri="{FF2B5EF4-FFF2-40B4-BE49-F238E27FC236}">
                  <a16:creationId xmlns:a16="http://schemas.microsoft.com/office/drawing/2014/main" id="{F21D5B59-9DD3-455E-9450-8C4813B4E39C}"/>
                </a:ext>
              </a:extLst>
            </p:cNvPr>
            <p:cNvSpPr/>
            <p:nvPr/>
          </p:nvSpPr>
          <p:spPr>
            <a:xfrm>
              <a:off x="1491615" y="2775210"/>
              <a:ext cx="1484209" cy="620965"/>
            </a:xfrm>
            <a:prstGeom prst="rect">
              <a:avLst/>
            </a:prstGeom>
            <a:solidFill>
              <a:schemeClr val="bg1"/>
            </a:solidFill>
            <a:ln w="444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課　題</a:t>
              </a:r>
            </a:p>
          </p:txBody>
        </p:sp>
        <p:sp>
          <p:nvSpPr>
            <p:cNvPr id="6" name="正方形/長方形 5">
              <a:extLst>
                <a:ext uri="{FF2B5EF4-FFF2-40B4-BE49-F238E27FC236}">
                  <a16:creationId xmlns:a16="http://schemas.microsoft.com/office/drawing/2014/main" id="{1B7275EC-B931-42E9-9BBA-877D2AFEFA3E}"/>
                </a:ext>
              </a:extLst>
            </p:cNvPr>
            <p:cNvSpPr/>
            <p:nvPr/>
          </p:nvSpPr>
          <p:spPr>
            <a:xfrm>
              <a:off x="4742821" y="2791341"/>
              <a:ext cx="1487667" cy="592666"/>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すぐ対応</a:t>
              </a:r>
            </a:p>
          </p:txBody>
        </p:sp>
        <p:sp>
          <p:nvSpPr>
            <p:cNvPr id="7" name="正方形/長方形 6">
              <a:extLst>
                <a:ext uri="{FF2B5EF4-FFF2-40B4-BE49-F238E27FC236}">
                  <a16:creationId xmlns:a16="http://schemas.microsoft.com/office/drawing/2014/main" id="{0B2D1D6E-D266-41BF-A3A5-7B11EC0F9AA1}"/>
                </a:ext>
              </a:extLst>
            </p:cNvPr>
            <p:cNvSpPr/>
            <p:nvPr/>
          </p:nvSpPr>
          <p:spPr>
            <a:xfrm>
              <a:off x="4780558" y="4521188"/>
              <a:ext cx="1567899" cy="750568"/>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時間が</a:t>
              </a:r>
              <a:endParaRPr kumimoji="1"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掛かる</a:t>
              </a:r>
            </a:p>
          </p:txBody>
        </p:sp>
        <p:sp>
          <p:nvSpPr>
            <p:cNvPr id="8" name="正方形/長方形 7">
              <a:extLst>
                <a:ext uri="{FF2B5EF4-FFF2-40B4-BE49-F238E27FC236}">
                  <a16:creationId xmlns:a16="http://schemas.microsoft.com/office/drawing/2014/main" id="{4A208218-208A-4EA7-86BD-25AAE75DDD5F}"/>
                </a:ext>
              </a:extLst>
            </p:cNvPr>
            <p:cNvSpPr/>
            <p:nvPr/>
          </p:nvSpPr>
          <p:spPr>
            <a:xfrm>
              <a:off x="7677354" y="2732307"/>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学　校</a:t>
              </a:r>
            </a:p>
          </p:txBody>
        </p:sp>
        <p:sp>
          <p:nvSpPr>
            <p:cNvPr id="9" name="正方形/長方形 8">
              <a:extLst>
                <a:ext uri="{FF2B5EF4-FFF2-40B4-BE49-F238E27FC236}">
                  <a16:creationId xmlns:a16="http://schemas.microsoft.com/office/drawing/2014/main" id="{1CB9CA3D-7AF1-42C7-B848-6F8B8CC601E9}"/>
                </a:ext>
              </a:extLst>
            </p:cNvPr>
            <p:cNvSpPr/>
            <p:nvPr/>
          </p:nvSpPr>
          <p:spPr>
            <a:xfrm>
              <a:off x="7695874" y="3652160"/>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家　庭</a:t>
              </a:r>
            </a:p>
          </p:txBody>
        </p:sp>
        <p:sp>
          <p:nvSpPr>
            <p:cNvPr id="10" name="正方形/長方形 9">
              <a:extLst>
                <a:ext uri="{FF2B5EF4-FFF2-40B4-BE49-F238E27FC236}">
                  <a16:creationId xmlns:a16="http://schemas.microsoft.com/office/drawing/2014/main" id="{715F103A-2370-41B1-8725-FBDF6C3DD90A}"/>
                </a:ext>
              </a:extLst>
            </p:cNvPr>
            <p:cNvSpPr/>
            <p:nvPr/>
          </p:nvSpPr>
          <p:spPr>
            <a:xfrm>
              <a:off x="7695874" y="4627895"/>
              <a:ext cx="1320800" cy="592666"/>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地　域</a:t>
              </a:r>
            </a:p>
          </p:txBody>
        </p:sp>
        <p:sp>
          <p:nvSpPr>
            <p:cNvPr id="11" name="正方形/長方形 10">
              <a:extLst>
                <a:ext uri="{FF2B5EF4-FFF2-40B4-BE49-F238E27FC236}">
                  <a16:creationId xmlns:a16="http://schemas.microsoft.com/office/drawing/2014/main" id="{360B313F-D9AF-44A5-8B4A-0288F7A2FF45}"/>
                </a:ext>
              </a:extLst>
            </p:cNvPr>
            <p:cNvSpPr/>
            <p:nvPr/>
          </p:nvSpPr>
          <p:spPr>
            <a:xfrm>
              <a:off x="324541" y="3474612"/>
              <a:ext cx="1170629" cy="571293"/>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少子</a:t>
              </a:r>
              <a:endParaRPr kumimoji="1" lang="en-US" altLang="ja-JP"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高齢化</a:t>
              </a:r>
            </a:p>
          </p:txBody>
        </p:sp>
        <p:sp>
          <p:nvSpPr>
            <p:cNvPr id="12" name="正方形/長方形 11">
              <a:extLst>
                <a:ext uri="{FF2B5EF4-FFF2-40B4-BE49-F238E27FC236}">
                  <a16:creationId xmlns:a16="http://schemas.microsoft.com/office/drawing/2014/main" id="{17E92A48-F281-4FE3-98E6-DC5761518EDD}"/>
                </a:ext>
              </a:extLst>
            </p:cNvPr>
            <p:cNvSpPr/>
            <p:nvPr/>
          </p:nvSpPr>
          <p:spPr>
            <a:xfrm>
              <a:off x="324542" y="4117647"/>
              <a:ext cx="1170629" cy="526986"/>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人手不足</a:t>
              </a:r>
            </a:p>
          </p:txBody>
        </p:sp>
        <p:sp>
          <p:nvSpPr>
            <p:cNvPr id="13" name="正方形/長方形 12">
              <a:extLst>
                <a:ext uri="{FF2B5EF4-FFF2-40B4-BE49-F238E27FC236}">
                  <a16:creationId xmlns:a16="http://schemas.microsoft.com/office/drawing/2014/main" id="{D7FCF175-78CB-469C-800F-E01CA9211A8E}"/>
                </a:ext>
              </a:extLst>
            </p:cNvPr>
            <p:cNvSpPr/>
            <p:nvPr/>
          </p:nvSpPr>
          <p:spPr>
            <a:xfrm>
              <a:off x="326772" y="4716366"/>
              <a:ext cx="1170629" cy="530079"/>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伝統文化の継承</a:t>
              </a:r>
            </a:p>
          </p:txBody>
        </p:sp>
        <p:sp>
          <p:nvSpPr>
            <p:cNvPr id="14" name="正方形/長方形 13">
              <a:extLst>
                <a:ext uri="{FF2B5EF4-FFF2-40B4-BE49-F238E27FC236}">
                  <a16:creationId xmlns:a16="http://schemas.microsoft.com/office/drawing/2014/main" id="{1676EACB-E6E6-422B-9612-AFBE0C9F2B5B}"/>
                </a:ext>
              </a:extLst>
            </p:cNvPr>
            <p:cNvSpPr/>
            <p:nvPr/>
          </p:nvSpPr>
          <p:spPr>
            <a:xfrm>
              <a:off x="322311" y="5311366"/>
              <a:ext cx="1170629" cy="520238"/>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地域行事</a:t>
              </a:r>
            </a:p>
          </p:txBody>
        </p:sp>
        <p:sp>
          <p:nvSpPr>
            <p:cNvPr id="15" name="正方形/長方形 14">
              <a:extLst>
                <a:ext uri="{FF2B5EF4-FFF2-40B4-BE49-F238E27FC236}">
                  <a16:creationId xmlns:a16="http://schemas.microsoft.com/office/drawing/2014/main" id="{2F480350-9B50-44C1-96E2-34CCB9C4BFB2}"/>
                </a:ext>
              </a:extLst>
            </p:cNvPr>
            <p:cNvSpPr/>
            <p:nvPr/>
          </p:nvSpPr>
          <p:spPr>
            <a:xfrm>
              <a:off x="1572240" y="3483990"/>
              <a:ext cx="1170629" cy="560853"/>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地域の</a:t>
              </a:r>
              <a:endParaRPr kumimoji="1" lang="en-US" altLang="ja-JP"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担い手</a:t>
              </a:r>
              <a:endPar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6" name="正方形/長方形 15">
              <a:extLst>
                <a:ext uri="{FF2B5EF4-FFF2-40B4-BE49-F238E27FC236}">
                  <a16:creationId xmlns:a16="http://schemas.microsoft.com/office/drawing/2014/main" id="{B2A7615C-8E07-4144-AD9C-28B0174FE7FA}"/>
                </a:ext>
              </a:extLst>
            </p:cNvPr>
            <p:cNvSpPr/>
            <p:nvPr/>
          </p:nvSpPr>
          <p:spPr>
            <a:xfrm>
              <a:off x="2806876" y="3482923"/>
              <a:ext cx="1170629" cy="562041"/>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不登校</a:t>
              </a:r>
            </a:p>
          </p:txBody>
        </p:sp>
        <p:sp>
          <p:nvSpPr>
            <p:cNvPr id="17" name="正方形/長方形 16">
              <a:extLst>
                <a:ext uri="{FF2B5EF4-FFF2-40B4-BE49-F238E27FC236}">
                  <a16:creationId xmlns:a16="http://schemas.microsoft.com/office/drawing/2014/main" id="{9110AB16-338B-47FC-8DEC-34DEAF867BEC}"/>
                </a:ext>
              </a:extLst>
            </p:cNvPr>
            <p:cNvSpPr/>
            <p:nvPr/>
          </p:nvSpPr>
          <p:spPr>
            <a:xfrm>
              <a:off x="1572241" y="4117647"/>
              <a:ext cx="1170629" cy="526986"/>
            </a:xfrm>
            <a:prstGeom prst="rect">
              <a:avLst/>
            </a:prstGeom>
            <a:solidFill>
              <a:srgbClr val="FF9999"/>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0" rIns="0"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防災・防犯</a:t>
              </a:r>
            </a:p>
          </p:txBody>
        </p:sp>
        <p:sp>
          <p:nvSpPr>
            <p:cNvPr id="18" name="正方形/長方形 17">
              <a:extLst>
                <a:ext uri="{FF2B5EF4-FFF2-40B4-BE49-F238E27FC236}">
                  <a16:creationId xmlns:a16="http://schemas.microsoft.com/office/drawing/2014/main" id="{72220266-65E6-4AB0-A289-3100209AD51F}"/>
                </a:ext>
              </a:extLst>
            </p:cNvPr>
            <p:cNvSpPr/>
            <p:nvPr/>
          </p:nvSpPr>
          <p:spPr>
            <a:xfrm>
              <a:off x="1580708" y="4716365"/>
              <a:ext cx="1170629" cy="530079"/>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生徒指導</a:t>
              </a:r>
            </a:p>
          </p:txBody>
        </p:sp>
        <p:sp>
          <p:nvSpPr>
            <p:cNvPr id="19" name="正方形/長方形 18">
              <a:extLst>
                <a:ext uri="{FF2B5EF4-FFF2-40B4-BE49-F238E27FC236}">
                  <a16:creationId xmlns:a16="http://schemas.microsoft.com/office/drawing/2014/main" id="{86D5F4D4-2463-486D-8FDA-0E5DAD4A8EB1}"/>
                </a:ext>
              </a:extLst>
            </p:cNvPr>
            <p:cNvSpPr/>
            <p:nvPr/>
          </p:nvSpPr>
          <p:spPr>
            <a:xfrm>
              <a:off x="1578478" y="5311367"/>
              <a:ext cx="1170629" cy="520238"/>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b="1" dirty="0">
                  <a:solidFill>
                    <a:schemeClr val="tx1"/>
                  </a:solidFill>
                  <a:latin typeface="UD デジタル 教科書体 NP-B" panose="02020700000000000000" pitchFamily="18" charset="-128"/>
                  <a:ea typeface="UD デジタル 教科書体 NP-B" panose="02020700000000000000" pitchFamily="18" charset="-128"/>
                </a:rPr>
                <a:t>いじめ</a:t>
              </a:r>
            </a:p>
          </p:txBody>
        </p:sp>
        <p:sp>
          <p:nvSpPr>
            <p:cNvPr id="20" name="正方形/長方形 19">
              <a:extLst>
                <a:ext uri="{FF2B5EF4-FFF2-40B4-BE49-F238E27FC236}">
                  <a16:creationId xmlns:a16="http://schemas.microsoft.com/office/drawing/2014/main" id="{8A17EF75-FB7F-4320-89E9-9F600ACC74C4}"/>
                </a:ext>
              </a:extLst>
            </p:cNvPr>
            <p:cNvSpPr/>
            <p:nvPr/>
          </p:nvSpPr>
          <p:spPr>
            <a:xfrm>
              <a:off x="2806876" y="4117646"/>
              <a:ext cx="1170629" cy="526986"/>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放課後の</a:t>
              </a:r>
              <a:endParaRPr kumimoji="1" lang="en-US" altLang="ja-JP" sz="16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居場所</a:t>
              </a:r>
            </a:p>
          </p:txBody>
        </p:sp>
        <p:sp>
          <p:nvSpPr>
            <p:cNvPr id="21" name="正方形/長方形 20">
              <a:extLst>
                <a:ext uri="{FF2B5EF4-FFF2-40B4-BE49-F238E27FC236}">
                  <a16:creationId xmlns:a16="http://schemas.microsoft.com/office/drawing/2014/main" id="{1B92E014-6096-42E8-B36E-30F7446FEE79}"/>
                </a:ext>
              </a:extLst>
            </p:cNvPr>
            <p:cNvSpPr/>
            <p:nvPr/>
          </p:nvSpPr>
          <p:spPr>
            <a:xfrm>
              <a:off x="2809105" y="4716364"/>
              <a:ext cx="1170629" cy="530079"/>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400" b="1" dirty="0">
                  <a:solidFill>
                    <a:schemeClr val="tx1"/>
                  </a:solidFill>
                  <a:latin typeface="UD デジタル 教科書体 NP-B" panose="02020700000000000000" pitchFamily="18" charset="-128"/>
                  <a:ea typeface="UD デジタル 教科書体 NP-B" panose="02020700000000000000" pitchFamily="18" charset="-128"/>
                </a:rPr>
                <a:t>子どもの</a:t>
              </a:r>
              <a:endParaRPr kumimoji="1" lang="en-US" altLang="ja-JP" sz="14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kumimoji="1" lang="ja-JP" altLang="en-US" sz="1400" b="1" dirty="0">
                  <a:solidFill>
                    <a:schemeClr val="tx1"/>
                  </a:solidFill>
                  <a:latin typeface="UD デジタル 教科書体 NP-B" panose="02020700000000000000" pitchFamily="18" charset="-128"/>
                  <a:ea typeface="UD デジタル 教科書体 NP-B" panose="02020700000000000000" pitchFamily="18" charset="-128"/>
                </a:rPr>
                <a:t>安心・安全</a:t>
              </a:r>
            </a:p>
          </p:txBody>
        </p:sp>
        <p:sp>
          <p:nvSpPr>
            <p:cNvPr id="22" name="正方形/長方形 21">
              <a:extLst>
                <a:ext uri="{FF2B5EF4-FFF2-40B4-BE49-F238E27FC236}">
                  <a16:creationId xmlns:a16="http://schemas.microsoft.com/office/drawing/2014/main" id="{85B1A33B-45AD-4C6B-A863-B6CC659E4810}"/>
                </a:ext>
              </a:extLst>
            </p:cNvPr>
            <p:cNvSpPr/>
            <p:nvPr/>
          </p:nvSpPr>
          <p:spPr>
            <a:xfrm>
              <a:off x="2806876" y="5311370"/>
              <a:ext cx="1170629" cy="520238"/>
            </a:xfrm>
            <a:prstGeom prst="rect">
              <a:avLst/>
            </a:prstGeom>
            <a:solidFill>
              <a:srgbClr val="FFCCFF"/>
            </a:solidFill>
            <a:ln w="3492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600" b="1" dirty="0">
                  <a:solidFill>
                    <a:schemeClr val="tx1"/>
                  </a:solidFill>
                  <a:latin typeface="UD デジタル 教科書体 NP-B" panose="02020700000000000000" pitchFamily="18" charset="-128"/>
                  <a:ea typeface="UD デジタル 教科書体 NP-B" panose="02020700000000000000" pitchFamily="18" charset="-128"/>
                </a:rPr>
                <a:t>キャリア教育</a:t>
              </a:r>
            </a:p>
          </p:txBody>
        </p:sp>
        <p:sp>
          <p:nvSpPr>
            <p:cNvPr id="23" name="テキスト ボックス 22">
              <a:extLst>
                <a:ext uri="{FF2B5EF4-FFF2-40B4-BE49-F238E27FC236}">
                  <a16:creationId xmlns:a16="http://schemas.microsoft.com/office/drawing/2014/main" id="{42BF41CE-0AB5-4E21-8308-1D5FC66E58F0}"/>
                </a:ext>
              </a:extLst>
            </p:cNvPr>
            <p:cNvSpPr txBox="1"/>
            <p:nvPr/>
          </p:nvSpPr>
          <p:spPr>
            <a:xfrm>
              <a:off x="3977505" y="5399751"/>
              <a:ext cx="890422" cy="523220"/>
            </a:xfrm>
            <a:prstGeom prst="rect">
              <a:avLst/>
            </a:prstGeom>
            <a:noFill/>
          </p:spPr>
          <p:txBody>
            <a:bodyPr wrap="square" rtlCol="0">
              <a:spAutoFit/>
            </a:bodyPr>
            <a:lstStyle/>
            <a:p>
              <a:r>
                <a:rPr kumimoji="1" lang="en-US" altLang="ja-JP" sz="2800" dirty="0">
                  <a:latin typeface="UD デジタル 教科書体 NP-B" panose="02020700000000000000" pitchFamily="18" charset="-128"/>
                  <a:ea typeface="UD デジタル 教科書体 NP-B" panose="02020700000000000000" pitchFamily="18" charset="-128"/>
                </a:rPr>
                <a:t>etc.</a:t>
              </a:r>
              <a:endParaRPr kumimoji="1" lang="ja-JP" altLang="en-US" sz="2800" dirty="0">
                <a:latin typeface="UD デジタル 教科書体 NP-B" panose="02020700000000000000" pitchFamily="18" charset="-128"/>
                <a:ea typeface="UD デジタル 教科書体 NP-B" panose="02020700000000000000" pitchFamily="18" charset="-128"/>
              </a:endParaRPr>
            </a:p>
          </p:txBody>
        </p:sp>
        <p:sp>
          <p:nvSpPr>
            <p:cNvPr id="25" name="楕円 24">
              <a:extLst>
                <a:ext uri="{FF2B5EF4-FFF2-40B4-BE49-F238E27FC236}">
                  <a16:creationId xmlns:a16="http://schemas.microsoft.com/office/drawing/2014/main" id="{F1D38E0A-3A41-4070-AC70-979A609EB5FF}"/>
                </a:ext>
              </a:extLst>
            </p:cNvPr>
            <p:cNvSpPr/>
            <p:nvPr/>
          </p:nvSpPr>
          <p:spPr>
            <a:xfrm>
              <a:off x="9112333" y="2754097"/>
              <a:ext cx="845750" cy="2427032"/>
            </a:xfrm>
            <a:prstGeom prst="ellipse">
              <a:avLst/>
            </a:prstGeom>
            <a:solidFill>
              <a:schemeClr val="bg1"/>
            </a:solidFill>
            <a:ln w="34925">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役割分担</a:t>
              </a:r>
            </a:p>
          </p:txBody>
        </p:sp>
        <p:cxnSp>
          <p:nvCxnSpPr>
            <p:cNvPr id="27" name="コネクタ: カギ線 26">
              <a:extLst>
                <a:ext uri="{FF2B5EF4-FFF2-40B4-BE49-F238E27FC236}">
                  <a16:creationId xmlns:a16="http://schemas.microsoft.com/office/drawing/2014/main" id="{3B19C4BE-EA84-45A9-AAF4-A74BE2B56709}"/>
                </a:ext>
              </a:extLst>
            </p:cNvPr>
            <p:cNvCxnSpPr>
              <a:cxnSpLocks/>
            </p:cNvCxnSpPr>
            <p:nvPr/>
          </p:nvCxnSpPr>
          <p:spPr>
            <a:xfrm>
              <a:off x="2984291" y="3135852"/>
              <a:ext cx="1796267" cy="1474047"/>
            </a:xfrm>
            <a:prstGeom prst="bentConnector3">
              <a:avLst>
                <a:gd name="adj1" fmla="val 66726"/>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0" name="直線矢印コネクタ 29">
              <a:extLst>
                <a:ext uri="{FF2B5EF4-FFF2-40B4-BE49-F238E27FC236}">
                  <a16:creationId xmlns:a16="http://schemas.microsoft.com/office/drawing/2014/main" id="{4BC91765-46CE-4FB2-A1A6-1D2FCA82C2FB}"/>
                </a:ext>
              </a:extLst>
            </p:cNvPr>
            <p:cNvCxnSpPr>
              <a:cxnSpLocks/>
            </p:cNvCxnSpPr>
            <p:nvPr/>
          </p:nvCxnSpPr>
          <p:spPr>
            <a:xfrm>
              <a:off x="3818467" y="3138411"/>
              <a:ext cx="915888" cy="0"/>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nvGrpSpPr>
            <p:cNvPr id="35" name="グループ化 34">
              <a:extLst>
                <a:ext uri="{FF2B5EF4-FFF2-40B4-BE49-F238E27FC236}">
                  <a16:creationId xmlns:a16="http://schemas.microsoft.com/office/drawing/2014/main" id="{79A4C163-DD38-0ED2-281B-03B5B22D40CB}"/>
                </a:ext>
              </a:extLst>
            </p:cNvPr>
            <p:cNvGrpSpPr/>
            <p:nvPr/>
          </p:nvGrpSpPr>
          <p:grpSpPr>
            <a:xfrm>
              <a:off x="6508308" y="2979559"/>
              <a:ext cx="1057431" cy="2000286"/>
              <a:chOff x="6508308" y="2979559"/>
              <a:chExt cx="1057431" cy="2000286"/>
            </a:xfrm>
          </p:grpSpPr>
          <p:cxnSp>
            <p:nvCxnSpPr>
              <p:cNvPr id="36" name="直線矢印コネクタ 35">
                <a:extLst>
                  <a:ext uri="{FF2B5EF4-FFF2-40B4-BE49-F238E27FC236}">
                    <a16:creationId xmlns:a16="http://schemas.microsoft.com/office/drawing/2014/main" id="{0B10275F-AC2F-4535-A161-CD3D37DDF35E}"/>
                  </a:ext>
                </a:extLst>
              </p:cNvPr>
              <p:cNvCxnSpPr>
                <a:cxnSpLocks/>
              </p:cNvCxnSpPr>
              <p:nvPr/>
            </p:nvCxnSpPr>
            <p:spPr>
              <a:xfrm flipV="1">
                <a:off x="6508308" y="2979559"/>
                <a:ext cx="1050972" cy="76231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39" name="直線矢印コネクタ 38">
                <a:extLst>
                  <a:ext uri="{FF2B5EF4-FFF2-40B4-BE49-F238E27FC236}">
                    <a16:creationId xmlns:a16="http://schemas.microsoft.com/office/drawing/2014/main" id="{8C0E6E68-9916-4067-A3C2-28C614192424}"/>
                  </a:ext>
                </a:extLst>
              </p:cNvPr>
              <p:cNvCxnSpPr>
                <a:cxnSpLocks/>
              </p:cNvCxnSpPr>
              <p:nvPr/>
            </p:nvCxnSpPr>
            <p:spPr>
              <a:xfrm>
                <a:off x="6508308" y="3869744"/>
                <a:ext cx="1023844" cy="8341"/>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42" name="直線矢印コネクタ 41">
                <a:extLst>
                  <a:ext uri="{FF2B5EF4-FFF2-40B4-BE49-F238E27FC236}">
                    <a16:creationId xmlns:a16="http://schemas.microsoft.com/office/drawing/2014/main" id="{CDED02A1-D57E-4BFC-8447-E02D7C718A49}"/>
                  </a:ext>
                </a:extLst>
              </p:cNvPr>
              <p:cNvCxnSpPr>
                <a:cxnSpLocks/>
              </p:cNvCxnSpPr>
              <p:nvPr/>
            </p:nvCxnSpPr>
            <p:spPr>
              <a:xfrm>
                <a:off x="6514767" y="4040650"/>
                <a:ext cx="1050972" cy="93919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grpSp>
        <p:cxnSp>
          <p:nvCxnSpPr>
            <p:cNvPr id="45" name="直線矢印コネクタ 44">
              <a:extLst>
                <a:ext uri="{FF2B5EF4-FFF2-40B4-BE49-F238E27FC236}">
                  <a16:creationId xmlns:a16="http://schemas.microsoft.com/office/drawing/2014/main" id="{217730C1-C9A1-430A-BE2F-FEE0931EB177}"/>
                </a:ext>
              </a:extLst>
            </p:cNvPr>
            <p:cNvCxnSpPr>
              <a:cxnSpLocks/>
            </p:cNvCxnSpPr>
            <p:nvPr/>
          </p:nvCxnSpPr>
          <p:spPr>
            <a:xfrm flipV="1">
              <a:off x="10012208" y="3929486"/>
              <a:ext cx="348734" cy="659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48" name="正方形/長方形 47">
              <a:extLst>
                <a:ext uri="{FF2B5EF4-FFF2-40B4-BE49-F238E27FC236}">
                  <a16:creationId xmlns:a16="http://schemas.microsoft.com/office/drawing/2014/main" id="{88FB3E16-A723-4294-A83A-C45DB39BE05E}"/>
                </a:ext>
              </a:extLst>
            </p:cNvPr>
            <p:cNvSpPr/>
            <p:nvPr/>
          </p:nvSpPr>
          <p:spPr>
            <a:xfrm>
              <a:off x="10360942" y="3440314"/>
              <a:ext cx="1606076" cy="971713"/>
            </a:xfrm>
            <a:prstGeom prst="rect">
              <a:avLst/>
            </a:prstGeom>
            <a:solidFill>
              <a:schemeClr val="bg1"/>
            </a:solidFill>
            <a:ln w="44450">
              <a:solidFill>
                <a:srgbClr val="02FCF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協 働</a:t>
              </a:r>
            </a:p>
          </p:txBody>
        </p:sp>
      </p:grpSp>
      <p:sp>
        <p:nvSpPr>
          <p:cNvPr id="31" name="正方形/長方形 30">
            <a:extLst>
              <a:ext uri="{FF2B5EF4-FFF2-40B4-BE49-F238E27FC236}">
                <a16:creationId xmlns:a16="http://schemas.microsoft.com/office/drawing/2014/main" id="{F6D82916-2346-6DD2-B46C-48BF22233FCF}"/>
              </a:ext>
            </a:extLst>
          </p:cNvPr>
          <p:cNvSpPr/>
          <p:nvPr/>
        </p:nvSpPr>
        <p:spPr>
          <a:xfrm>
            <a:off x="9281241" y="530725"/>
            <a:ext cx="2262158" cy="923330"/>
          </a:xfrm>
          <a:prstGeom prst="rect">
            <a:avLst/>
          </a:prstGeom>
          <a:noFill/>
          <a:ln w="44450">
            <a:noFill/>
          </a:ln>
        </p:spPr>
        <p:txBody>
          <a:bodyPr wrap="none" lIns="91440" tIns="45720" rIns="91440" bIns="45720">
            <a:spAutoFit/>
            <a:scene3d>
              <a:camera prst="orthographicFront"/>
              <a:lightRig rig="harsh" dir="t"/>
            </a:scene3d>
            <a:sp3d extrusionH="57150" prstMaterial="matte">
              <a:bevelT w="63500" h="12700" prst="angle"/>
              <a:contourClr>
                <a:schemeClr val="bg1">
                  <a:lumMod val="65000"/>
                </a:schemeClr>
              </a:contourClr>
            </a:sp3d>
          </a:bodyPr>
          <a:lstStyle/>
          <a:p>
            <a:pPr algn="ctr"/>
            <a:r>
              <a:rPr lang="ja-JP" altLang="en-US" sz="5400" b="1" u="sng" dirty="0">
                <a:ln/>
                <a:highlight>
                  <a:srgbClr val="FFFF00"/>
                </a:highlight>
                <a:latin typeface="UD デジタル 教科書体 NP-B" panose="02020700000000000000" pitchFamily="18" charset="-128"/>
                <a:ea typeface="UD デジタル 教科書体 NP-B" panose="02020700000000000000" pitchFamily="18" charset="-128"/>
              </a:rPr>
              <a:t>合議体</a:t>
            </a:r>
            <a:endParaRPr lang="en-US" altLang="ja-JP" sz="5400" b="1" u="sng" dirty="0">
              <a:ln/>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38" name="テキスト ボックス 37">
            <a:extLst>
              <a:ext uri="{FF2B5EF4-FFF2-40B4-BE49-F238E27FC236}">
                <a16:creationId xmlns:a16="http://schemas.microsoft.com/office/drawing/2014/main" id="{9ACA3C3B-E8A0-230F-F163-9A63282D1DDD}"/>
              </a:ext>
            </a:extLst>
          </p:cNvPr>
          <p:cNvSpPr txBox="1"/>
          <p:nvPr/>
        </p:nvSpPr>
        <p:spPr>
          <a:xfrm>
            <a:off x="2910759" y="1257533"/>
            <a:ext cx="6373794"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①学校運営の基本方針の承認（必須）</a:t>
            </a:r>
          </a:p>
        </p:txBody>
      </p:sp>
      <p:sp>
        <p:nvSpPr>
          <p:cNvPr id="40" name="テキスト ボックス 39">
            <a:extLst>
              <a:ext uri="{FF2B5EF4-FFF2-40B4-BE49-F238E27FC236}">
                <a16:creationId xmlns:a16="http://schemas.microsoft.com/office/drawing/2014/main" id="{5C4D5A5E-4F33-9C10-8FED-C62E63388B4F}"/>
              </a:ext>
            </a:extLst>
          </p:cNvPr>
          <p:cNvSpPr txBox="1"/>
          <p:nvPr/>
        </p:nvSpPr>
        <p:spPr>
          <a:xfrm>
            <a:off x="1830772" y="1740577"/>
            <a:ext cx="4147219"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②学校運営について意見</a:t>
            </a:r>
          </a:p>
        </p:txBody>
      </p:sp>
      <p:sp>
        <p:nvSpPr>
          <p:cNvPr id="41" name="テキスト ボックス 40">
            <a:extLst>
              <a:ext uri="{FF2B5EF4-FFF2-40B4-BE49-F238E27FC236}">
                <a16:creationId xmlns:a16="http://schemas.microsoft.com/office/drawing/2014/main" id="{2C092E18-751A-BC9B-3927-9F11B1336227}"/>
              </a:ext>
            </a:extLst>
          </p:cNvPr>
          <p:cNvSpPr txBox="1"/>
          <p:nvPr/>
        </p:nvSpPr>
        <p:spPr>
          <a:xfrm>
            <a:off x="6052285" y="1720219"/>
            <a:ext cx="4944761" cy="523220"/>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③教職員の任用に関して意見</a:t>
            </a:r>
          </a:p>
        </p:txBody>
      </p:sp>
      <p:sp>
        <p:nvSpPr>
          <p:cNvPr id="4" name="コンテンツ プレースホルダー 2">
            <a:extLst>
              <a:ext uri="{FF2B5EF4-FFF2-40B4-BE49-F238E27FC236}">
                <a16:creationId xmlns:a16="http://schemas.microsoft.com/office/drawing/2014/main" id="{155A2394-46AF-7639-F29B-19C19288523D}"/>
              </a:ext>
            </a:extLst>
          </p:cNvPr>
          <p:cNvSpPr txBox="1">
            <a:spLocks/>
          </p:cNvSpPr>
          <p:nvPr/>
        </p:nvSpPr>
        <p:spPr>
          <a:xfrm>
            <a:off x="729677" y="5586287"/>
            <a:ext cx="11260879" cy="596428"/>
          </a:xfrm>
          <a:prstGeom prst="rect">
            <a:avLst/>
          </a:prstGeom>
          <a:noFill/>
        </p:spPr>
        <p:txBody>
          <a:bodyPr vert="horz" lIns="91440" tIns="0" rIns="91440" bIns="0" rtlCol="0" anchor="ctr" anchorCtr="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indent="0">
              <a:buFont typeface="Wingdings 3" charset="2"/>
              <a:buNone/>
            </a:pPr>
            <a:r>
              <a:rPr lang="ja-JP" altLang="en-US" sz="28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学校と地域を取り巻く課題解決のためのプラットフォーム（仕組み）</a:t>
            </a:r>
            <a:endParaRPr lang="en-US" altLang="ja-JP" sz="28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endParaRPr>
          </a:p>
        </p:txBody>
      </p:sp>
      <p:sp>
        <p:nvSpPr>
          <p:cNvPr id="26" name="楕円 25">
            <a:extLst>
              <a:ext uri="{FF2B5EF4-FFF2-40B4-BE49-F238E27FC236}">
                <a16:creationId xmlns:a16="http://schemas.microsoft.com/office/drawing/2014/main" id="{30F36455-B070-DA5D-4E6C-50235E00ABCC}"/>
              </a:ext>
            </a:extLst>
          </p:cNvPr>
          <p:cNvSpPr/>
          <p:nvPr/>
        </p:nvSpPr>
        <p:spPr>
          <a:xfrm>
            <a:off x="4335501" y="3064077"/>
            <a:ext cx="2907830" cy="1038264"/>
          </a:xfrm>
          <a:prstGeom prst="ellipse">
            <a:avLst/>
          </a:prstGeom>
          <a:solidFill>
            <a:schemeClr val="bg1"/>
          </a:solidFill>
          <a:ln w="444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8" name="テキスト ボックス 27">
            <a:extLst>
              <a:ext uri="{FF2B5EF4-FFF2-40B4-BE49-F238E27FC236}">
                <a16:creationId xmlns:a16="http://schemas.microsoft.com/office/drawing/2014/main" id="{6D1214C2-1F23-1CFE-0994-7E473A40B5E1}"/>
              </a:ext>
            </a:extLst>
          </p:cNvPr>
          <p:cNvSpPr txBox="1"/>
          <p:nvPr/>
        </p:nvSpPr>
        <p:spPr>
          <a:xfrm>
            <a:off x="4635347" y="3132402"/>
            <a:ext cx="2414049" cy="954107"/>
          </a:xfrm>
          <a:prstGeom prst="rect">
            <a:avLst/>
          </a:prstGeom>
          <a:noFill/>
        </p:spPr>
        <p:txBody>
          <a:bodyPr wrap="square" rtlCol="0">
            <a:spAutoFit/>
          </a:bodyPr>
          <a:lstStyle/>
          <a:p>
            <a:r>
              <a:rPr kumimoji="1" lang="ja-JP" altLang="en-US" sz="2800" b="1" dirty="0">
                <a:latin typeface="UD デジタル 教科書体 NP-B" panose="02020700000000000000" pitchFamily="18" charset="-128"/>
                <a:ea typeface="UD デジタル 教科書体 NP-B" panose="02020700000000000000" pitchFamily="18" charset="-128"/>
              </a:rPr>
              <a:t>課題を協議・選別・分類</a:t>
            </a:r>
          </a:p>
        </p:txBody>
      </p:sp>
      <p:sp>
        <p:nvSpPr>
          <p:cNvPr id="24" name="コンテンツ プレースホルダー 2">
            <a:extLst>
              <a:ext uri="{FF2B5EF4-FFF2-40B4-BE49-F238E27FC236}">
                <a16:creationId xmlns:a16="http://schemas.microsoft.com/office/drawing/2014/main" id="{4C753C67-1E58-8621-4AB1-D13EAC896A7B}"/>
              </a:ext>
            </a:extLst>
          </p:cNvPr>
          <p:cNvSpPr txBox="1">
            <a:spLocks/>
          </p:cNvSpPr>
          <p:nvPr/>
        </p:nvSpPr>
        <p:spPr>
          <a:xfrm>
            <a:off x="127005" y="13332"/>
            <a:ext cx="9478849"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endPar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14105780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73951" y="674926"/>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
        <p:nvSpPr>
          <p:cNvPr id="5" name="テキスト ボックス 4">
            <a:extLst>
              <a:ext uri="{FF2B5EF4-FFF2-40B4-BE49-F238E27FC236}">
                <a16:creationId xmlns:a16="http://schemas.microsoft.com/office/drawing/2014/main" id="{BC9E68EE-A615-9F12-B462-F9BB824921FC}"/>
              </a:ext>
            </a:extLst>
          </p:cNvPr>
          <p:cNvSpPr txBox="1"/>
          <p:nvPr/>
        </p:nvSpPr>
        <p:spPr>
          <a:xfrm>
            <a:off x="442549" y="1546400"/>
            <a:ext cx="11610000" cy="2123658"/>
          </a:xfrm>
          <a:prstGeom prst="rect">
            <a:avLst/>
          </a:prstGeom>
          <a:solidFill>
            <a:schemeClr val="bg1"/>
          </a:solidFill>
          <a:ln w="34925">
            <a:solidFill>
              <a:schemeClr val="tx1"/>
            </a:solidFill>
          </a:ln>
        </p:spPr>
        <p:txBody>
          <a:bodyPr wrap="square" rtlCol="0">
            <a:spAutoFit/>
          </a:bodyPr>
          <a:lstStyle/>
          <a:p>
            <a:pPr algn="l"/>
            <a:r>
              <a:rPr lang="ja-JP" altLang="en-US" sz="3300" b="1" dirty="0">
                <a:latin typeface="UD デジタル 教科書体 NP-B" panose="02020700000000000000" pitchFamily="18" charset="-128"/>
                <a:ea typeface="UD デジタル 教科書体 NP-B" panose="02020700000000000000" pitchFamily="18" charset="-128"/>
              </a:rPr>
              <a:t>コミュニティ・スクールとは</a:t>
            </a:r>
          </a:p>
          <a:p>
            <a:pPr algn="just"/>
            <a:r>
              <a:rPr lang="ja-JP" altLang="en-US" sz="3300"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学校運営協議会が設置</a:t>
            </a:r>
            <a:r>
              <a:rPr lang="ja-JP" altLang="en-US" sz="3300" b="1" dirty="0">
                <a:latin typeface="UD デジタル 教科書体 NP-B" panose="02020700000000000000" pitchFamily="18" charset="-128"/>
                <a:ea typeface="UD デジタル 教科書体 NP-B" panose="02020700000000000000" pitchFamily="18" charset="-128"/>
              </a:rPr>
              <a:t>され、</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教育課程の充実や改善</a:t>
            </a:r>
            <a:r>
              <a:rPr lang="ja-JP" altLang="en-US" sz="3300" b="1"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学習指導や生徒指導の課題対応</a:t>
            </a:r>
            <a:r>
              <a:rPr lang="ja-JP" altLang="en-US" sz="3300" b="1" dirty="0">
                <a:latin typeface="UD デジタル 教科書体 NP-B" panose="02020700000000000000" pitchFamily="18" charset="-128"/>
                <a:ea typeface="UD デジタル 教科書体 NP-B" panose="02020700000000000000" pitchFamily="18" charset="-128"/>
              </a:rPr>
              <a:t>、</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学校行事や学習への地域の参画</a:t>
            </a:r>
            <a:r>
              <a:rPr lang="ja-JP" altLang="en-US" sz="3300" b="1" dirty="0">
                <a:latin typeface="UD デジタル 教科書体 NP-B" panose="02020700000000000000" pitchFamily="18" charset="-128"/>
                <a:ea typeface="UD デジタル 教科書体 NP-B" panose="02020700000000000000" pitchFamily="18" charset="-128"/>
              </a:rPr>
              <a:t>など、</a:t>
            </a:r>
            <a:r>
              <a:rPr lang="ja-JP" altLang="en-US" sz="3300" b="1" dirty="0">
                <a:highlight>
                  <a:srgbClr val="FFFF00"/>
                </a:highlight>
                <a:latin typeface="UD デジタル 教科書体 NP-B" panose="02020700000000000000" pitchFamily="18" charset="-128"/>
                <a:ea typeface="UD デジタル 教科書体 NP-B" panose="02020700000000000000" pitchFamily="18" charset="-128"/>
              </a:rPr>
              <a:t>地域の力を生かした学校運営</a:t>
            </a:r>
            <a:r>
              <a:rPr lang="ja-JP" altLang="en-US" sz="3300" b="1" dirty="0">
                <a:latin typeface="UD デジタル 教科書体 NP-B" panose="02020700000000000000" pitchFamily="18" charset="-128"/>
                <a:ea typeface="UD デジタル 教科書体 NP-B" panose="02020700000000000000" pitchFamily="18" charset="-128"/>
              </a:rPr>
              <a:t>に取り組む学校」のこと</a:t>
            </a:r>
          </a:p>
        </p:txBody>
      </p:sp>
      <p:sp>
        <p:nvSpPr>
          <p:cNvPr id="10" name="テキスト ボックス 9">
            <a:extLst>
              <a:ext uri="{FF2B5EF4-FFF2-40B4-BE49-F238E27FC236}">
                <a16:creationId xmlns:a16="http://schemas.microsoft.com/office/drawing/2014/main" id="{E975D95E-657A-389C-1AF0-E943F9054C7C}"/>
              </a:ext>
            </a:extLst>
          </p:cNvPr>
          <p:cNvSpPr txBox="1"/>
          <p:nvPr/>
        </p:nvSpPr>
        <p:spPr>
          <a:xfrm>
            <a:off x="810632" y="3933687"/>
            <a:ext cx="10749322" cy="1754326"/>
          </a:xfrm>
          <a:prstGeom prst="rect">
            <a:avLst/>
          </a:prstGeom>
          <a:noFill/>
        </p:spPr>
        <p:txBody>
          <a:bodyPr wrap="square" rtlCol="0">
            <a:spAutoFit/>
          </a:bodyPr>
          <a:lstStyle/>
          <a:p>
            <a:pPr algn="just"/>
            <a:r>
              <a:rPr lang="ja-JP" altLang="en-US" sz="3600" b="1" dirty="0">
                <a:latin typeface="UD デジタル 教科書体 NP-B" panose="02020700000000000000" pitchFamily="18" charset="-128"/>
                <a:ea typeface="UD デジタル 教科書体 NP-B" panose="02020700000000000000" pitchFamily="18" charset="-128"/>
              </a:rPr>
              <a:t>　学校を取り巻く様々な</a:t>
            </a:r>
            <a:r>
              <a:rPr lang="ja-JP" altLang="en-US" sz="3600" b="1" dirty="0">
                <a:highlight>
                  <a:srgbClr val="FFFF00"/>
                </a:highlight>
                <a:latin typeface="UD デジタル 教科書体 NP-B" panose="02020700000000000000" pitchFamily="18" charset="-128"/>
                <a:ea typeface="UD デジタル 教科書体 NP-B" panose="02020700000000000000" pitchFamily="18" charset="-128"/>
              </a:rPr>
              <a:t>教育課題を地域との連携・協働によって解決するため</a:t>
            </a:r>
            <a:r>
              <a:rPr lang="ja-JP" altLang="en-US" sz="3600" b="1" dirty="0">
                <a:latin typeface="UD デジタル 教科書体 NP-B" panose="02020700000000000000" pitchFamily="18" charset="-128"/>
                <a:ea typeface="UD デジタル 教科書体 NP-B" panose="02020700000000000000" pitchFamily="18" charset="-128"/>
              </a:rPr>
              <a:t>にコミュニティ・スクールを導入するという意識を持つ。</a:t>
            </a:r>
          </a:p>
        </p:txBody>
      </p:sp>
      <p:sp>
        <p:nvSpPr>
          <p:cNvPr id="7" name="テキスト ボックス 6">
            <a:extLst>
              <a:ext uri="{FF2B5EF4-FFF2-40B4-BE49-F238E27FC236}">
                <a16:creationId xmlns:a16="http://schemas.microsoft.com/office/drawing/2014/main" id="{6496C4F3-F6A4-4669-27FE-6F590D49D178}"/>
              </a:ext>
            </a:extLst>
          </p:cNvPr>
          <p:cNvSpPr txBox="1"/>
          <p:nvPr/>
        </p:nvSpPr>
        <p:spPr>
          <a:xfrm>
            <a:off x="567059" y="5951642"/>
            <a:ext cx="11485490" cy="707886"/>
          </a:xfrm>
          <a:prstGeom prst="rect">
            <a:avLst/>
          </a:prstGeom>
          <a:noFill/>
        </p:spPr>
        <p:txBody>
          <a:bodyPr wrap="squar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何のために導入するのかの正しい理解が必要！！</a:t>
            </a:r>
          </a:p>
        </p:txBody>
      </p:sp>
      <p:sp>
        <p:nvSpPr>
          <p:cNvPr id="8" name="コンテンツ プレースホルダー 2">
            <a:extLst>
              <a:ext uri="{FF2B5EF4-FFF2-40B4-BE49-F238E27FC236}">
                <a16:creationId xmlns:a16="http://schemas.microsoft.com/office/drawing/2014/main" id="{2ED484D4-FCB3-5FD7-7C0D-257DC512D0C4}"/>
              </a:ext>
            </a:extLst>
          </p:cNvPr>
          <p:cNvSpPr txBox="1">
            <a:spLocks/>
          </p:cNvSpPr>
          <p:nvPr/>
        </p:nvSpPr>
        <p:spPr>
          <a:xfrm>
            <a:off x="127006" y="13332"/>
            <a:ext cx="9591760"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4125663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図 7">
            <a:extLst>
              <a:ext uri="{FF2B5EF4-FFF2-40B4-BE49-F238E27FC236}">
                <a16:creationId xmlns:a16="http://schemas.microsoft.com/office/drawing/2014/main" id="{C455B312-E418-5086-A67E-A0B446ECCBBA}"/>
              </a:ext>
            </a:extLst>
          </p:cNvPr>
          <p:cNvPicPr>
            <a:picLocks noChangeAspect="1"/>
          </p:cNvPicPr>
          <p:nvPr/>
        </p:nvPicPr>
        <p:blipFill>
          <a:blip r:embed="rId3"/>
          <a:stretch>
            <a:fillRect/>
          </a:stretch>
        </p:blipFill>
        <p:spPr>
          <a:xfrm>
            <a:off x="9962989" y="628682"/>
            <a:ext cx="2054950" cy="2382550"/>
          </a:xfrm>
          <a:prstGeom prst="rect">
            <a:avLst/>
          </a:prstGeom>
        </p:spPr>
      </p:pic>
      <p:sp>
        <p:nvSpPr>
          <p:cNvPr id="9" name="吹き出し: 角を丸めた四角形 8">
            <a:extLst>
              <a:ext uri="{FF2B5EF4-FFF2-40B4-BE49-F238E27FC236}">
                <a16:creationId xmlns:a16="http://schemas.microsoft.com/office/drawing/2014/main" id="{24793F08-E8A4-0205-3EC5-20D964B1904F}"/>
              </a:ext>
            </a:extLst>
          </p:cNvPr>
          <p:cNvSpPr/>
          <p:nvPr/>
        </p:nvSpPr>
        <p:spPr>
          <a:xfrm>
            <a:off x="229737" y="1352531"/>
            <a:ext cx="8925567" cy="2098802"/>
          </a:xfrm>
          <a:prstGeom prst="wedgeRoundRectCallout">
            <a:avLst>
              <a:gd name="adj1" fmla="val 60366"/>
              <a:gd name="adj2" fmla="val -38062"/>
              <a:gd name="adj3" fmla="val 16667"/>
            </a:avLst>
          </a:prstGeom>
          <a:solidFill>
            <a:schemeClr val="bg1"/>
          </a:solidFill>
          <a:ln w="57150">
            <a:solidFill>
              <a:srgbClr val="00B050"/>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3100" b="1" dirty="0">
                <a:solidFill>
                  <a:schemeClr val="tx1"/>
                </a:solidFill>
                <a:latin typeface="UD デジタル 教科書体 NP-B" panose="02020700000000000000" pitchFamily="18" charset="-128"/>
                <a:ea typeface="UD デジタル 教科書体 NP-B" panose="02020700000000000000" pitchFamily="18" charset="-128"/>
              </a:rPr>
              <a:t>「うちの学校は、全学年の授業で、こんなにたくさんの地域の人に</a:t>
            </a:r>
            <a:r>
              <a:rPr lang="ja-JP" altLang="en-US" sz="3100" b="1" dirty="0">
                <a:solidFill>
                  <a:schemeClr val="tx1"/>
                </a:solidFill>
                <a:highlight>
                  <a:srgbClr val="FFCCFF"/>
                </a:highlight>
                <a:latin typeface="UD デジタル 教科書体 NP-B" panose="02020700000000000000" pitchFamily="18" charset="-128"/>
                <a:ea typeface="UD デジタル 教科書体 NP-B" panose="02020700000000000000" pitchFamily="18" charset="-128"/>
              </a:rPr>
              <a:t>関わってもらっている</a:t>
            </a:r>
            <a:r>
              <a:rPr lang="ja-JP" altLang="en-US" sz="3100" b="1" dirty="0">
                <a:solidFill>
                  <a:schemeClr val="tx1"/>
                </a:solidFill>
                <a:latin typeface="UD デジタル 教科書体 NP-B" panose="02020700000000000000" pitchFamily="18" charset="-128"/>
                <a:ea typeface="UD デジタル 教科書体 NP-B" panose="02020700000000000000" pitchFamily="18" charset="-128"/>
              </a:rPr>
              <a:t>。だから、うちのコミュニティ・スクールはうまくいっている。」</a:t>
            </a:r>
          </a:p>
        </p:txBody>
      </p:sp>
      <p:sp>
        <p:nvSpPr>
          <p:cNvPr id="12" name="テキスト ボックス 11">
            <a:extLst>
              <a:ext uri="{FF2B5EF4-FFF2-40B4-BE49-F238E27FC236}">
                <a16:creationId xmlns:a16="http://schemas.microsoft.com/office/drawing/2014/main" id="{14D4563D-569A-2739-5701-92347D053553}"/>
              </a:ext>
            </a:extLst>
          </p:cNvPr>
          <p:cNvSpPr txBox="1"/>
          <p:nvPr/>
        </p:nvSpPr>
        <p:spPr>
          <a:xfrm>
            <a:off x="458785" y="3568719"/>
            <a:ext cx="11268137" cy="584775"/>
          </a:xfrm>
          <a:prstGeom prst="rect">
            <a:avLst/>
          </a:prstGeom>
          <a:solidFill>
            <a:schemeClr val="bg1"/>
          </a:solidFill>
          <a:ln>
            <a:solidFill>
              <a:schemeClr val="tx1"/>
            </a:solidFill>
          </a:ln>
        </p:spPr>
        <p:txBody>
          <a:bodyPr wrap="square" rtlCol="0">
            <a:spAutoFit/>
          </a:bodyPr>
          <a:lstStyle/>
          <a:p>
            <a:pPr algn="l"/>
            <a:r>
              <a:rPr lang="ja-JP" altLang="en-US" sz="3200" b="1" dirty="0">
                <a:latin typeface="UD デジタル 教科書体 NP-B" panose="02020700000000000000" pitchFamily="18" charset="-128"/>
                <a:ea typeface="UD デジタル 教科書体 NP-B" panose="02020700000000000000" pitchFamily="18" charset="-128"/>
              </a:rPr>
              <a:t>肝心なのは、</a:t>
            </a:r>
            <a:r>
              <a:rPr lang="ja-JP" altLang="en-US" sz="3200" b="1" dirty="0">
                <a:highlight>
                  <a:srgbClr val="FFCCFF"/>
                </a:highlight>
                <a:latin typeface="UD デジタル 教科書体 NP-B" panose="02020700000000000000" pitchFamily="18" charset="-128"/>
                <a:ea typeface="UD デジタル 教科書体 NP-B" panose="02020700000000000000" pitchFamily="18" charset="-128"/>
              </a:rPr>
              <a:t>「関わってもらっている」</a:t>
            </a:r>
            <a:r>
              <a:rPr lang="ja-JP" altLang="en-US" sz="3200" b="1" dirty="0">
                <a:latin typeface="UD デジタル 教科書体 NP-B" panose="02020700000000000000" pitchFamily="18" charset="-128"/>
                <a:ea typeface="UD デジタル 教科書体 NP-B" panose="02020700000000000000" pitchFamily="18" charset="-128"/>
              </a:rPr>
              <a:t>という事実ではなく</a:t>
            </a:r>
          </a:p>
        </p:txBody>
      </p:sp>
      <p:sp>
        <p:nvSpPr>
          <p:cNvPr id="14" name="テキスト ボックス 13">
            <a:extLst>
              <a:ext uri="{FF2B5EF4-FFF2-40B4-BE49-F238E27FC236}">
                <a16:creationId xmlns:a16="http://schemas.microsoft.com/office/drawing/2014/main" id="{6E6F9C0C-8AE6-D2CF-B7C7-F88CCF41139B}"/>
              </a:ext>
            </a:extLst>
          </p:cNvPr>
          <p:cNvSpPr txBox="1"/>
          <p:nvPr/>
        </p:nvSpPr>
        <p:spPr>
          <a:xfrm>
            <a:off x="1086659" y="4589874"/>
            <a:ext cx="9903805" cy="1323439"/>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地域と連携した授業が子どもたちの学びにつながっているか</a:t>
            </a:r>
          </a:p>
        </p:txBody>
      </p:sp>
      <p:sp>
        <p:nvSpPr>
          <p:cNvPr id="16" name="テキスト ボックス 15">
            <a:extLst>
              <a:ext uri="{FF2B5EF4-FFF2-40B4-BE49-F238E27FC236}">
                <a16:creationId xmlns:a16="http://schemas.microsoft.com/office/drawing/2014/main" id="{026F1212-E2B3-5239-55C8-567C8CDB3693}"/>
              </a:ext>
            </a:extLst>
          </p:cNvPr>
          <p:cNvSpPr txBox="1"/>
          <p:nvPr/>
        </p:nvSpPr>
        <p:spPr>
          <a:xfrm>
            <a:off x="9926239" y="3011232"/>
            <a:ext cx="1891968" cy="584775"/>
          </a:xfrm>
          <a:prstGeom prst="rect">
            <a:avLst/>
          </a:prstGeom>
          <a:noFill/>
        </p:spPr>
        <p:txBody>
          <a:bodyPr wrap="square" rtlCol="0">
            <a:spAutoFit/>
          </a:bodyPr>
          <a:lstStyle/>
          <a:p>
            <a:pPr algn="l"/>
            <a:r>
              <a:rPr lang="ja-JP" altLang="en-US" sz="3200" dirty="0">
                <a:latin typeface="UD デジタル 教科書体 NP-B" panose="02020700000000000000" pitchFamily="18" charset="-128"/>
                <a:ea typeface="UD デジタル 教科書体 NP-B" panose="02020700000000000000" pitchFamily="18" charset="-128"/>
              </a:rPr>
              <a:t>校長先生</a:t>
            </a:r>
          </a:p>
        </p:txBody>
      </p:sp>
      <p:sp>
        <p:nvSpPr>
          <p:cNvPr id="18" name="テキスト ボックス 17">
            <a:extLst>
              <a:ext uri="{FF2B5EF4-FFF2-40B4-BE49-F238E27FC236}">
                <a16:creationId xmlns:a16="http://schemas.microsoft.com/office/drawing/2014/main" id="{DF2C74E6-8239-66A7-2525-995100E5AE2D}"/>
              </a:ext>
            </a:extLst>
          </p:cNvPr>
          <p:cNvSpPr txBox="1"/>
          <p:nvPr/>
        </p:nvSpPr>
        <p:spPr>
          <a:xfrm>
            <a:off x="640080" y="6024254"/>
            <a:ext cx="11178127" cy="646331"/>
          </a:xfrm>
          <a:prstGeom prst="rect">
            <a:avLst/>
          </a:prstGeom>
          <a:noFill/>
        </p:spPr>
        <p:txBody>
          <a:bodyPr wrap="square" rtlCol="0">
            <a:spAutoFit/>
          </a:bodyPr>
          <a:lstStyle/>
          <a:p>
            <a:pPr algn="l"/>
            <a:r>
              <a:rPr lang="ja-JP" altLang="en-US" sz="3600" b="1" dirty="0">
                <a:highlight>
                  <a:srgbClr val="00FFFF"/>
                </a:highlight>
                <a:latin typeface="UD デジタル 教科書体 NP-B" panose="02020700000000000000" pitchFamily="18" charset="-128"/>
                <a:ea typeface="UD デジタル 教科書体 NP-B" panose="02020700000000000000" pitchFamily="18" charset="-128"/>
              </a:rPr>
              <a:t>コミュニティ・スクールはそのためのツールの一つ</a:t>
            </a:r>
          </a:p>
        </p:txBody>
      </p:sp>
      <p:sp>
        <p:nvSpPr>
          <p:cNvPr id="19" name="矢印: 下 18">
            <a:extLst>
              <a:ext uri="{FF2B5EF4-FFF2-40B4-BE49-F238E27FC236}">
                <a16:creationId xmlns:a16="http://schemas.microsoft.com/office/drawing/2014/main" id="{C04C7123-D882-D37D-C275-C98216BD20EC}"/>
              </a:ext>
            </a:extLst>
          </p:cNvPr>
          <p:cNvSpPr/>
          <p:nvPr/>
        </p:nvSpPr>
        <p:spPr>
          <a:xfrm>
            <a:off x="5607687" y="4116973"/>
            <a:ext cx="970334" cy="448253"/>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6" name="コンテンツ プレースホルダー 2">
            <a:extLst>
              <a:ext uri="{FF2B5EF4-FFF2-40B4-BE49-F238E27FC236}">
                <a16:creationId xmlns:a16="http://schemas.microsoft.com/office/drawing/2014/main" id="{D44EFF7B-6F2E-F903-966F-A457824F31A7}"/>
              </a:ext>
            </a:extLst>
          </p:cNvPr>
          <p:cNvSpPr txBox="1">
            <a:spLocks/>
          </p:cNvSpPr>
          <p:nvPr/>
        </p:nvSpPr>
        <p:spPr>
          <a:xfrm>
            <a:off x="127005" y="13332"/>
            <a:ext cx="955539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
        <p:nvSpPr>
          <p:cNvPr id="2" name="テキスト ボックス 1">
            <a:extLst>
              <a:ext uri="{FF2B5EF4-FFF2-40B4-BE49-F238E27FC236}">
                <a16:creationId xmlns:a16="http://schemas.microsoft.com/office/drawing/2014/main" id="{2D052E36-2933-2A88-C999-3AB0845CC806}"/>
              </a:ext>
            </a:extLst>
          </p:cNvPr>
          <p:cNvSpPr txBox="1"/>
          <p:nvPr/>
        </p:nvSpPr>
        <p:spPr>
          <a:xfrm>
            <a:off x="1673951" y="674926"/>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Tree>
    <p:extLst>
      <p:ext uri="{BB962C8B-B14F-4D97-AF65-F5344CB8AC3E}">
        <p14:creationId xmlns:p14="http://schemas.microsoft.com/office/powerpoint/2010/main" val="12663843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減算記号 9">
            <a:extLst>
              <a:ext uri="{FF2B5EF4-FFF2-40B4-BE49-F238E27FC236}">
                <a16:creationId xmlns:a16="http://schemas.microsoft.com/office/drawing/2014/main" id="{5CF9C7C1-20BA-FFB6-AA5F-B3EF27D2363D}"/>
              </a:ext>
            </a:extLst>
          </p:cNvPr>
          <p:cNvSpPr/>
          <p:nvPr/>
        </p:nvSpPr>
        <p:spPr>
          <a:xfrm rot="13143829">
            <a:off x="6063626" y="3608222"/>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7" name="減算記号 6">
            <a:extLst>
              <a:ext uri="{FF2B5EF4-FFF2-40B4-BE49-F238E27FC236}">
                <a16:creationId xmlns:a16="http://schemas.microsoft.com/office/drawing/2014/main" id="{A9623A3D-0AB5-56BD-749A-08EC3A6E1ECD}"/>
              </a:ext>
            </a:extLst>
          </p:cNvPr>
          <p:cNvSpPr/>
          <p:nvPr/>
        </p:nvSpPr>
        <p:spPr>
          <a:xfrm rot="8166190">
            <a:off x="4514492" y="3457418"/>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5" name="減算記号 4">
            <a:extLst>
              <a:ext uri="{FF2B5EF4-FFF2-40B4-BE49-F238E27FC236}">
                <a16:creationId xmlns:a16="http://schemas.microsoft.com/office/drawing/2014/main" id="{FF9EE4CF-0D10-DC4E-0AE6-F6E4DB9D9CE2}"/>
              </a:ext>
            </a:extLst>
          </p:cNvPr>
          <p:cNvSpPr/>
          <p:nvPr/>
        </p:nvSpPr>
        <p:spPr>
          <a:xfrm rot="5400000">
            <a:off x="5149227" y="2522070"/>
            <a:ext cx="1828800" cy="1828800"/>
          </a:xfrm>
          <a:prstGeom prst="mathMinus">
            <a:avLst>
              <a:gd name="adj1" fmla="val 16712"/>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4" name="テキスト ボックス 3">
            <a:extLst>
              <a:ext uri="{FF2B5EF4-FFF2-40B4-BE49-F238E27FC236}">
                <a16:creationId xmlns:a16="http://schemas.microsoft.com/office/drawing/2014/main" id="{57D130E7-B542-4B92-ABCF-30FBCB1B7FD8}"/>
              </a:ext>
            </a:extLst>
          </p:cNvPr>
          <p:cNvSpPr txBox="1"/>
          <p:nvPr/>
        </p:nvSpPr>
        <p:spPr>
          <a:xfrm>
            <a:off x="1638199" y="584918"/>
            <a:ext cx="9022685"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コミュニティ・スクールの役割とは？</a:t>
            </a:r>
          </a:p>
        </p:txBody>
      </p:sp>
      <p:sp>
        <p:nvSpPr>
          <p:cNvPr id="12" name="四角形: 角を丸くする 11">
            <a:extLst>
              <a:ext uri="{FF2B5EF4-FFF2-40B4-BE49-F238E27FC236}">
                <a16:creationId xmlns:a16="http://schemas.microsoft.com/office/drawing/2014/main" id="{B1ED1EF8-3BFF-9B85-B765-5237E6EDD7E2}"/>
              </a:ext>
            </a:extLst>
          </p:cNvPr>
          <p:cNvSpPr/>
          <p:nvPr/>
        </p:nvSpPr>
        <p:spPr>
          <a:xfrm>
            <a:off x="512417" y="3546578"/>
            <a:ext cx="11404683" cy="825240"/>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highlight>
                  <a:srgbClr val="00FFFF"/>
                </a:highlight>
                <a:latin typeface="UD デジタル 教科書体 NP-B" panose="02020700000000000000" pitchFamily="18" charset="-128"/>
                <a:ea typeface="UD デジタル 教科書体 NP-B" panose="02020700000000000000" pitchFamily="18" charset="-128"/>
              </a:rPr>
              <a:t>地域とともにある学校の運営において大切な視点</a:t>
            </a:r>
          </a:p>
        </p:txBody>
      </p:sp>
      <p:grpSp>
        <p:nvGrpSpPr>
          <p:cNvPr id="18" name="グループ化 17">
            <a:extLst>
              <a:ext uri="{FF2B5EF4-FFF2-40B4-BE49-F238E27FC236}">
                <a16:creationId xmlns:a16="http://schemas.microsoft.com/office/drawing/2014/main" id="{85EB9B99-9B77-7C3D-CF9C-4782432FFB68}"/>
              </a:ext>
            </a:extLst>
          </p:cNvPr>
          <p:cNvGrpSpPr/>
          <p:nvPr/>
        </p:nvGrpSpPr>
        <p:grpSpPr>
          <a:xfrm>
            <a:off x="1418169" y="1269623"/>
            <a:ext cx="9462744" cy="2130958"/>
            <a:chOff x="1481667" y="1339738"/>
            <a:chExt cx="9462744" cy="2124719"/>
          </a:xfrm>
          <a:solidFill>
            <a:schemeClr val="bg1"/>
          </a:solidFill>
        </p:grpSpPr>
        <p:sp>
          <p:nvSpPr>
            <p:cNvPr id="2" name="四角形: 角を丸くする 1">
              <a:extLst>
                <a:ext uri="{FF2B5EF4-FFF2-40B4-BE49-F238E27FC236}">
                  <a16:creationId xmlns:a16="http://schemas.microsoft.com/office/drawing/2014/main" id="{806F118F-5638-679A-F236-07EB74EFB716}"/>
                </a:ext>
              </a:extLst>
            </p:cNvPr>
            <p:cNvSpPr/>
            <p:nvPr/>
          </p:nvSpPr>
          <p:spPr>
            <a:xfrm>
              <a:off x="1481667" y="1700870"/>
              <a:ext cx="9462744" cy="1763587"/>
            </a:xfrm>
            <a:prstGeom prst="roundRect">
              <a:avLst/>
            </a:prstGeom>
            <a:grp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2400" dirty="0">
                  <a:highlight>
                    <a:srgbClr val="FF0000"/>
                  </a:highlight>
                  <a:latin typeface="UD デジタル 教科書体 NP-B" panose="02020700000000000000" pitchFamily="18" charset="-128"/>
                  <a:ea typeface="UD デジタル 教科書体 NP-B" panose="02020700000000000000" pitchFamily="18" charset="-128"/>
                </a:rPr>
                <a:t>　　　</a:t>
              </a:r>
              <a:endParaRPr lang="en-US" altLang="ja-JP" sz="2400" dirty="0">
                <a:highlight>
                  <a:srgbClr val="FF0000"/>
                </a:highlight>
                <a:latin typeface="UD デジタル 教科書体 NP-B" panose="02020700000000000000" pitchFamily="18" charset="-128"/>
                <a:ea typeface="UD デジタル 教科書体 NP-B" panose="02020700000000000000" pitchFamily="18" charset="-128"/>
              </a:endParaRPr>
            </a:p>
            <a:p>
              <a:pPr algn="just"/>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a:t>
              </a:r>
              <a:endParaRPr lang="en-US" altLang="ja-JP" sz="2800" b="1" u="sng" dirty="0">
                <a:solidFill>
                  <a:srgbClr val="FF0000"/>
                </a:solidFill>
                <a:latin typeface="UD デジタル 教科書体 NP-B" panose="02020700000000000000" pitchFamily="18" charset="-128"/>
                <a:ea typeface="UD デジタル 教科書体 NP-B" panose="02020700000000000000" pitchFamily="18" charset="-128"/>
              </a:endParaRPr>
            </a:p>
            <a:p>
              <a:pPr algn="just"/>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13" name="テキスト ボックス 12">
              <a:extLst>
                <a:ext uri="{FF2B5EF4-FFF2-40B4-BE49-F238E27FC236}">
                  <a16:creationId xmlns:a16="http://schemas.microsoft.com/office/drawing/2014/main" id="{3368DA16-2347-70B2-62F1-FE5E60243CEC}"/>
                </a:ext>
              </a:extLst>
            </p:cNvPr>
            <p:cNvSpPr txBox="1"/>
            <p:nvPr/>
          </p:nvSpPr>
          <p:spPr>
            <a:xfrm>
              <a:off x="5410089" y="1339738"/>
              <a:ext cx="1161267" cy="646331"/>
            </a:xfrm>
            <a:prstGeom prst="rect">
              <a:avLst/>
            </a:prstGeom>
            <a:grpFill/>
          </p:spPr>
          <p:txBody>
            <a:bodyPr wrap="square" rtlCol="0">
              <a:spAutoFit/>
            </a:bodyPr>
            <a:lstStyle/>
            <a:p>
              <a:pPr algn="l"/>
              <a:r>
                <a:rPr lang="ja-JP" altLang="en-US" sz="3600" b="1" u="sng" dirty="0">
                  <a:highlight>
                    <a:srgbClr val="FFFF00"/>
                  </a:highlight>
                  <a:latin typeface="UD デジタル 教科書体 NP-B" panose="02020700000000000000" pitchFamily="18" charset="-128"/>
                  <a:ea typeface="UD デジタル 教科書体 NP-B" panose="02020700000000000000" pitchFamily="18" charset="-128"/>
                </a:rPr>
                <a:t>熟議</a:t>
              </a:r>
            </a:p>
          </p:txBody>
        </p:sp>
      </p:grpSp>
      <p:sp>
        <p:nvSpPr>
          <p:cNvPr id="11" name="四角形: 角を丸くする 10">
            <a:extLst>
              <a:ext uri="{FF2B5EF4-FFF2-40B4-BE49-F238E27FC236}">
                <a16:creationId xmlns:a16="http://schemas.microsoft.com/office/drawing/2014/main" id="{62210A8E-6960-5679-42C1-F3390C7EBB1C}"/>
              </a:ext>
            </a:extLst>
          </p:cNvPr>
          <p:cNvSpPr/>
          <p:nvPr/>
        </p:nvSpPr>
        <p:spPr>
          <a:xfrm>
            <a:off x="445071" y="4742346"/>
            <a:ext cx="4901520" cy="1828800"/>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endParaRPr lang="ja-JP" altLang="en-US" sz="2000" dirty="0">
              <a:latin typeface="UD デジタル 教科書体 NP-B" panose="02020700000000000000" pitchFamily="18" charset="-128"/>
              <a:ea typeface="UD デジタル 教科書体 NP-B" panose="02020700000000000000" pitchFamily="18" charset="-128"/>
            </a:endParaRPr>
          </a:p>
          <a:p>
            <a:pPr algn="just"/>
            <a:r>
              <a:rPr lang="ja-JP" altLang="en-US" sz="2000" b="1" dirty="0">
                <a:solidFill>
                  <a:schemeClr val="tx1"/>
                </a:solidFill>
                <a:latin typeface="UD デジタル 教科書体 NP-B" panose="02020700000000000000" pitchFamily="18" charset="-128"/>
                <a:ea typeface="UD デジタル 教科書体 NP-B" panose="02020700000000000000" pitchFamily="18" charset="-128"/>
              </a:rPr>
              <a:t>　</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学校運営に</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地域の人々が「参画」</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し、共有した目標に向かって</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ともに「協働」</a:t>
            </a:r>
            <a:endParaRPr lang="ja-JP" altLang="en-US" sz="24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endParaRPr>
          </a:p>
        </p:txBody>
      </p:sp>
      <p:grpSp>
        <p:nvGrpSpPr>
          <p:cNvPr id="19" name="グループ化 18">
            <a:extLst>
              <a:ext uri="{FF2B5EF4-FFF2-40B4-BE49-F238E27FC236}">
                <a16:creationId xmlns:a16="http://schemas.microsoft.com/office/drawing/2014/main" id="{391E5808-3E5A-D0F8-B9E6-D5BA52CDB5F8}"/>
              </a:ext>
            </a:extLst>
          </p:cNvPr>
          <p:cNvGrpSpPr/>
          <p:nvPr/>
        </p:nvGrpSpPr>
        <p:grpSpPr>
          <a:xfrm>
            <a:off x="6721810" y="4334871"/>
            <a:ext cx="5336482" cy="2297788"/>
            <a:chOff x="6767404" y="4462287"/>
            <a:chExt cx="5336482" cy="2297788"/>
          </a:xfrm>
          <a:solidFill>
            <a:srgbClr val="AEE9FF"/>
          </a:solidFill>
        </p:grpSpPr>
        <p:sp>
          <p:nvSpPr>
            <p:cNvPr id="8" name="四角形: 角を丸くする 7">
              <a:extLst>
                <a:ext uri="{FF2B5EF4-FFF2-40B4-BE49-F238E27FC236}">
                  <a16:creationId xmlns:a16="http://schemas.microsoft.com/office/drawing/2014/main" id="{4ABE9377-95F4-8928-BBA9-861DFB7156CD}"/>
                </a:ext>
              </a:extLst>
            </p:cNvPr>
            <p:cNvSpPr/>
            <p:nvPr/>
          </p:nvSpPr>
          <p:spPr>
            <a:xfrm>
              <a:off x="6767404" y="4869762"/>
              <a:ext cx="5336482" cy="1890313"/>
            </a:xfrm>
            <a:prstGeom prst="round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just"/>
              <a:r>
                <a:rPr lang="ja-JP" altLang="en-US" sz="2000" dirty="0">
                  <a:latin typeface="UD デジタル 教科書体 NP-B" panose="02020700000000000000" pitchFamily="18" charset="-128"/>
                  <a:ea typeface="UD デジタル 教科書体 NP-B" panose="02020700000000000000" pitchFamily="18" charset="-128"/>
                </a:rPr>
                <a:t>　</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その中核となる学校は、校長をリーダーシップのもと、</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チームとして力を発揮</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できるよう、組織としての</a:t>
              </a:r>
              <a:r>
                <a:rPr lang="ja-JP" altLang="en-US" sz="2800" b="1" dirty="0">
                  <a:solidFill>
                    <a:schemeClr val="tx1"/>
                  </a:solidFill>
                  <a:highlight>
                    <a:srgbClr val="FFFF00"/>
                  </a:highlight>
                  <a:latin typeface="UD デジタル 教科書体 NK" panose="02020400000000000000" pitchFamily="18" charset="-128"/>
                  <a:ea typeface="UD デジタル 教科書体 NK" panose="02020400000000000000" pitchFamily="18" charset="-128"/>
                </a:rPr>
                <a:t>「マネジメント」力</a:t>
              </a:r>
              <a:r>
                <a:rPr lang="ja-JP" altLang="en-US" sz="2800" b="1" dirty="0">
                  <a:solidFill>
                    <a:schemeClr val="tx1"/>
                  </a:solidFill>
                  <a:latin typeface="UD デジタル 教科書体 NK" panose="02020400000000000000" pitchFamily="18" charset="-128"/>
                  <a:ea typeface="UD デジタル 教科書体 NK" panose="02020400000000000000" pitchFamily="18" charset="-128"/>
                </a:rPr>
                <a:t>を強化</a:t>
              </a:r>
              <a:endParaRPr lang="ja-JP" altLang="en-US" sz="2000" b="1" dirty="0">
                <a:solidFill>
                  <a:schemeClr val="tx1"/>
                </a:solidFill>
                <a:latin typeface="UD デジタル 教科書体 NK" panose="02020400000000000000" pitchFamily="18" charset="-128"/>
                <a:ea typeface="UD デジタル 教科書体 NK" panose="02020400000000000000" pitchFamily="18" charset="-128"/>
              </a:endParaRPr>
            </a:p>
          </p:txBody>
        </p:sp>
        <p:sp>
          <p:nvSpPr>
            <p:cNvPr id="17" name="テキスト ボックス 16">
              <a:extLst>
                <a:ext uri="{FF2B5EF4-FFF2-40B4-BE49-F238E27FC236}">
                  <a16:creationId xmlns:a16="http://schemas.microsoft.com/office/drawing/2014/main" id="{A969053D-8F5D-70A2-5106-4C7E03B250C6}"/>
                </a:ext>
              </a:extLst>
            </p:cNvPr>
            <p:cNvSpPr txBox="1"/>
            <p:nvPr/>
          </p:nvSpPr>
          <p:spPr>
            <a:xfrm>
              <a:off x="8213994" y="4462287"/>
              <a:ext cx="2743346" cy="584775"/>
            </a:xfrm>
            <a:prstGeom prst="rect">
              <a:avLst/>
            </a:prstGeom>
            <a:noFill/>
          </p:spPr>
          <p:txBody>
            <a:bodyPr wrap="square" rtlCol="0">
              <a:spAutoFit/>
            </a:bodyPr>
            <a:lstStyle/>
            <a:p>
              <a:pPr algn="l"/>
              <a:r>
                <a:rPr lang="ja-JP" altLang="en-US" sz="3200" b="1" u="sng" dirty="0">
                  <a:highlight>
                    <a:srgbClr val="FFFF00"/>
                  </a:highlight>
                  <a:latin typeface="UD デジタル 教科書体 NP-B" panose="02020700000000000000" pitchFamily="18" charset="-128"/>
                  <a:ea typeface="UD デジタル 教科書体 NP-B" panose="02020700000000000000" pitchFamily="18" charset="-128"/>
                </a:rPr>
                <a:t>マネジメント</a:t>
              </a:r>
            </a:p>
          </p:txBody>
        </p:sp>
      </p:grpSp>
      <p:sp>
        <p:nvSpPr>
          <p:cNvPr id="6" name="テキスト ボックス 5">
            <a:extLst>
              <a:ext uri="{FF2B5EF4-FFF2-40B4-BE49-F238E27FC236}">
                <a16:creationId xmlns:a16="http://schemas.microsoft.com/office/drawing/2014/main" id="{2D7C2F2A-3C35-6555-74CC-0AA881C7BB8D}"/>
              </a:ext>
            </a:extLst>
          </p:cNvPr>
          <p:cNvSpPr txBox="1"/>
          <p:nvPr/>
        </p:nvSpPr>
        <p:spPr>
          <a:xfrm>
            <a:off x="3886288" y="1854874"/>
            <a:ext cx="5048950" cy="584775"/>
          </a:xfrm>
          <a:prstGeom prst="rect">
            <a:avLst/>
          </a:prstGeom>
          <a:noFill/>
        </p:spPr>
        <p:txBody>
          <a:bodyPr wrap="square" rtlCol="0">
            <a:spAutoFit/>
          </a:bodyPr>
          <a:lstStyle/>
          <a:p>
            <a:pPr algn="l"/>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目標・ビジョンの共有</a:t>
            </a:r>
          </a:p>
        </p:txBody>
      </p:sp>
      <p:sp>
        <p:nvSpPr>
          <p:cNvPr id="9" name="テキスト ボックス 8">
            <a:extLst>
              <a:ext uri="{FF2B5EF4-FFF2-40B4-BE49-F238E27FC236}">
                <a16:creationId xmlns:a16="http://schemas.microsoft.com/office/drawing/2014/main" id="{DE561825-8F42-F57F-2395-002BAC1AF88C}"/>
              </a:ext>
            </a:extLst>
          </p:cNvPr>
          <p:cNvSpPr txBox="1"/>
          <p:nvPr/>
        </p:nvSpPr>
        <p:spPr>
          <a:xfrm>
            <a:off x="1655688" y="2344149"/>
            <a:ext cx="9118143" cy="954107"/>
          </a:xfrm>
          <a:prstGeom prst="rect">
            <a:avLst/>
          </a:prstGeom>
          <a:noFill/>
        </p:spPr>
        <p:txBody>
          <a:bodyPr wrap="square" rtlCol="0">
            <a:spAutoFit/>
          </a:bodyPr>
          <a:lstStyle/>
          <a:p>
            <a:pPr algn="just"/>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　関係者が皆当事者意識を持って「</a:t>
            </a:r>
            <a:r>
              <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rPr>
              <a:t>熟議</a:t>
            </a:r>
            <a:r>
              <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熟慮と議論</a:t>
            </a:r>
            <a:r>
              <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a:t>
            </a:r>
            <a:endPar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endParaRPr>
          </a:p>
          <a:p>
            <a:pPr algn="just"/>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を重ねること</a:t>
            </a:r>
          </a:p>
        </p:txBody>
      </p:sp>
      <p:sp>
        <p:nvSpPr>
          <p:cNvPr id="14" name="テキスト ボックス 13">
            <a:extLst>
              <a:ext uri="{FF2B5EF4-FFF2-40B4-BE49-F238E27FC236}">
                <a16:creationId xmlns:a16="http://schemas.microsoft.com/office/drawing/2014/main" id="{9C35B64B-21E5-151E-2D86-9C134B5BD2A3}"/>
              </a:ext>
            </a:extLst>
          </p:cNvPr>
          <p:cNvSpPr txBox="1"/>
          <p:nvPr/>
        </p:nvSpPr>
        <p:spPr>
          <a:xfrm>
            <a:off x="2408794" y="4419180"/>
            <a:ext cx="1161267" cy="646331"/>
          </a:xfrm>
          <a:prstGeom prst="rect">
            <a:avLst/>
          </a:prstGeom>
          <a:noFill/>
        </p:spPr>
        <p:txBody>
          <a:bodyPr wrap="square" rtlCol="0">
            <a:spAutoFit/>
          </a:bodyPr>
          <a:lstStyle/>
          <a:p>
            <a:pPr algn="l"/>
            <a:r>
              <a:rPr lang="ja-JP" altLang="en-US" sz="3600" b="1" u="sng" dirty="0">
                <a:highlight>
                  <a:srgbClr val="FFFF00"/>
                </a:highlight>
                <a:latin typeface="UD デジタル 教科書体 NP-B" panose="02020700000000000000" pitchFamily="18" charset="-128"/>
                <a:ea typeface="UD デジタル 教科書体 NP-B" panose="02020700000000000000" pitchFamily="18" charset="-128"/>
              </a:rPr>
              <a:t>協働</a:t>
            </a:r>
          </a:p>
        </p:txBody>
      </p:sp>
      <p:sp>
        <p:nvSpPr>
          <p:cNvPr id="20" name="コンテンツ プレースホルダー 2">
            <a:extLst>
              <a:ext uri="{FF2B5EF4-FFF2-40B4-BE49-F238E27FC236}">
                <a16:creationId xmlns:a16="http://schemas.microsoft.com/office/drawing/2014/main" id="{CAEF7029-8CC6-E704-C1F4-6451BF771D35}"/>
              </a:ext>
            </a:extLst>
          </p:cNvPr>
          <p:cNvSpPr txBox="1">
            <a:spLocks/>
          </p:cNvSpPr>
          <p:nvPr/>
        </p:nvSpPr>
        <p:spPr>
          <a:xfrm>
            <a:off x="127006" y="13332"/>
            <a:ext cx="9462744"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42509685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49452" y="664667"/>
            <a:ext cx="10721074"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コミュニティ・スクールの取組で広がる魅力</a:t>
            </a:r>
          </a:p>
        </p:txBody>
      </p:sp>
      <p:sp>
        <p:nvSpPr>
          <p:cNvPr id="2" name="四角形 1">
            <a:extLst>
              <a:ext uri="{FF2B5EF4-FFF2-40B4-BE49-F238E27FC236}">
                <a16:creationId xmlns:a16="http://schemas.microsoft.com/office/drawing/2014/main" id="{5235A63E-1D02-5B7A-3961-1B7158B0B52C}"/>
              </a:ext>
            </a:extLst>
          </p:cNvPr>
          <p:cNvSpPr/>
          <p:nvPr/>
        </p:nvSpPr>
        <p:spPr>
          <a:xfrm>
            <a:off x="263961" y="1874860"/>
            <a:ext cx="5737412" cy="2270419"/>
          </a:xfrm>
          <a:prstGeom prst="rect">
            <a:avLst/>
          </a:prstGeom>
          <a:solidFill>
            <a:srgbClr val="FDF8B4"/>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子どもたちにとっての魅力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・学びや体験活動が充実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・自己肯定感や他人を思いやる心の育ち</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・地域の担い手としての自覚の高まり</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・安心・安全な生活の確保</a:t>
            </a:r>
          </a:p>
        </p:txBody>
      </p:sp>
      <p:sp>
        <p:nvSpPr>
          <p:cNvPr id="8" name="四角形 7">
            <a:extLst>
              <a:ext uri="{FF2B5EF4-FFF2-40B4-BE49-F238E27FC236}">
                <a16:creationId xmlns:a16="http://schemas.microsoft.com/office/drawing/2014/main" id="{C96B930B-69D6-68E7-8D65-61E67F900AB3}"/>
              </a:ext>
            </a:extLst>
          </p:cNvPr>
          <p:cNvSpPr/>
          <p:nvPr/>
        </p:nvSpPr>
        <p:spPr>
          <a:xfrm>
            <a:off x="6095998" y="1874861"/>
            <a:ext cx="5832039" cy="2270418"/>
          </a:xfrm>
          <a:prstGeom prst="rect">
            <a:avLst/>
          </a:prstGeom>
          <a:solidFill>
            <a:srgbClr val="CCFFFF"/>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教職員にとっての魅力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・地域の人々の理解と協力を得た学校運　　</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営の実現</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・地域人材を活用した教育活動の充実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・子どもと向き合う時間の確保</a:t>
            </a:r>
          </a:p>
        </p:txBody>
      </p:sp>
      <p:sp>
        <p:nvSpPr>
          <p:cNvPr id="11" name="四角形 10">
            <a:extLst>
              <a:ext uri="{FF2B5EF4-FFF2-40B4-BE49-F238E27FC236}">
                <a16:creationId xmlns:a16="http://schemas.microsoft.com/office/drawing/2014/main" id="{13AD3448-6F13-B423-834D-9EC88BCA86A5}"/>
              </a:ext>
            </a:extLst>
          </p:cNvPr>
          <p:cNvSpPr/>
          <p:nvPr/>
        </p:nvSpPr>
        <p:spPr>
          <a:xfrm>
            <a:off x="263961" y="4442008"/>
            <a:ext cx="5737412" cy="2270419"/>
          </a:xfrm>
          <a:prstGeom prst="rect">
            <a:avLst/>
          </a:prstGeom>
          <a:solidFill>
            <a:schemeClr val="accent3">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保護者にとっての魅力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・学校や地域に対する理解の深まり</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・地域の中で子育てできる安心感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・保護者同士や地域の人々との人間関係</a:t>
            </a:r>
            <a:endParaRPr lang="en-US" altLang="ja-JP" sz="2400"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　の構築</a:t>
            </a:r>
          </a:p>
        </p:txBody>
      </p:sp>
      <p:sp>
        <p:nvSpPr>
          <p:cNvPr id="13" name="四角形 12">
            <a:extLst>
              <a:ext uri="{FF2B5EF4-FFF2-40B4-BE49-F238E27FC236}">
                <a16:creationId xmlns:a16="http://schemas.microsoft.com/office/drawing/2014/main" id="{F5E6570B-BC40-0669-3872-377A290F1EF5}"/>
              </a:ext>
            </a:extLst>
          </p:cNvPr>
          <p:cNvSpPr/>
          <p:nvPr/>
        </p:nvSpPr>
        <p:spPr>
          <a:xfrm>
            <a:off x="6095999" y="4442008"/>
            <a:ext cx="5832039" cy="227041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r>
              <a:rPr lang="ja-JP" altLang="en-US" sz="3000" b="1" u="sng"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地域の人々にとっての魅力</a:t>
            </a:r>
          </a:p>
          <a:p>
            <a:endParaRPr lang="ja-JP" altLang="en-US" b="1" dirty="0">
              <a:solidFill>
                <a:schemeClr val="tx1"/>
              </a:solidFill>
              <a:latin typeface="UD デジタル 教科書体 NP-B" panose="02020700000000000000" pitchFamily="18" charset="-128"/>
              <a:ea typeface="UD デジタル 教科書体 NP-B" panose="02020700000000000000" pitchFamily="18" charset="-128"/>
            </a:endParaRP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・生きがいや自己有用感</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・社会的つながり、地域のよりどころ</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・地域ネットワークの形成</a:t>
            </a:r>
          </a:p>
          <a:p>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・地域の防犯・防災体制等の構築</a:t>
            </a:r>
          </a:p>
          <a:p>
            <a:endParaRPr lang="ja-JP" altLang="en-US" dirty="0">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7" name="コンテンツ プレースホルダー 2">
            <a:extLst>
              <a:ext uri="{FF2B5EF4-FFF2-40B4-BE49-F238E27FC236}">
                <a16:creationId xmlns:a16="http://schemas.microsoft.com/office/drawing/2014/main" id="{1C9C40CD-9C71-5ABD-8CF0-D07D9B946A8A}"/>
              </a:ext>
            </a:extLst>
          </p:cNvPr>
          <p:cNvSpPr txBox="1">
            <a:spLocks/>
          </p:cNvSpPr>
          <p:nvPr/>
        </p:nvSpPr>
        <p:spPr>
          <a:xfrm>
            <a:off x="127005" y="13332"/>
            <a:ext cx="960482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273955024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57D130E7-B542-4B92-ABCF-30FBCB1B7FD8}"/>
              </a:ext>
            </a:extLst>
          </p:cNvPr>
          <p:cNvSpPr txBox="1"/>
          <p:nvPr/>
        </p:nvSpPr>
        <p:spPr>
          <a:xfrm>
            <a:off x="1609761" y="645652"/>
            <a:ext cx="5832039"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地域学校協働活動とは？</a:t>
            </a:r>
          </a:p>
        </p:txBody>
      </p:sp>
      <p:sp>
        <p:nvSpPr>
          <p:cNvPr id="5" name="テキスト ボックス 4">
            <a:extLst>
              <a:ext uri="{FF2B5EF4-FFF2-40B4-BE49-F238E27FC236}">
                <a16:creationId xmlns:a16="http://schemas.microsoft.com/office/drawing/2014/main" id="{8A37100E-5EAA-98D6-EFCB-37CECB73030A}"/>
              </a:ext>
            </a:extLst>
          </p:cNvPr>
          <p:cNvSpPr txBox="1"/>
          <p:nvPr/>
        </p:nvSpPr>
        <p:spPr>
          <a:xfrm>
            <a:off x="263961" y="1475532"/>
            <a:ext cx="11383536" cy="2246769"/>
          </a:xfrm>
          <a:prstGeom prst="rect">
            <a:avLst/>
          </a:prstGeom>
          <a:noFill/>
        </p:spPr>
        <p:txBody>
          <a:bodyPr wrap="square" rtlCol="0">
            <a:spAutoFit/>
          </a:bodyPr>
          <a:lstStyle/>
          <a:p>
            <a:pPr algn="just"/>
            <a:r>
              <a:rPr lang="ja-JP" altLang="en-US" sz="3500" dirty="0">
                <a:latin typeface="UD デジタル 教科書体 NP-B" panose="02020700000000000000" pitchFamily="18" charset="-128"/>
                <a:ea typeface="UD デジタル 教科書体 NP-B" panose="02020700000000000000" pitchFamily="18" charset="-128"/>
              </a:rPr>
              <a:t>　</a:t>
            </a:r>
            <a:r>
              <a:rPr lang="ja-JP" altLang="en-US" sz="3500" b="1" dirty="0">
                <a:latin typeface="UD デジタル 教科書体 NP-B" panose="02020700000000000000" pitchFamily="18" charset="-128"/>
                <a:ea typeface="UD デジタル 教科書体 NP-B" panose="02020700000000000000" pitchFamily="18" charset="-128"/>
              </a:rPr>
              <a:t>幅広い地域住民の</a:t>
            </a:r>
            <a:r>
              <a:rPr lang="ja-JP" altLang="en-US" sz="3500" b="1" dirty="0">
                <a:highlight>
                  <a:srgbClr val="FFFF00"/>
                </a:highlight>
                <a:latin typeface="UD デジタル 教科書体 NP-B" panose="02020700000000000000" pitchFamily="18" charset="-128"/>
                <a:ea typeface="UD デジタル 教科書体 NP-B" panose="02020700000000000000" pitchFamily="18" charset="-128"/>
              </a:rPr>
              <a:t>参画を得て</a:t>
            </a:r>
            <a:r>
              <a:rPr lang="ja-JP" altLang="en-US" sz="3500" b="1" dirty="0">
                <a:latin typeface="UD デジタル 教科書体 NP-B" panose="02020700000000000000" pitchFamily="18" charset="-128"/>
                <a:ea typeface="UD デジタル 教科書体 NP-B" panose="02020700000000000000" pitchFamily="18" charset="-128"/>
              </a:rPr>
              <a:t>、</a:t>
            </a:r>
            <a:r>
              <a:rPr lang="ja-JP" altLang="en-US" sz="3500" b="1" dirty="0">
                <a:highlight>
                  <a:srgbClr val="00FFFF"/>
                </a:highlight>
                <a:latin typeface="UD デジタル 教科書体 NP-B" panose="02020700000000000000" pitchFamily="18" charset="-128"/>
                <a:ea typeface="UD デジタル 教科書体 NP-B" panose="02020700000000000000" pitchFamily="18" charset="-128"/>
              </a:rPr>
              <a:t>地域全体で子どもたちの学びや成長を支えるとともに、「学校を核とした地域づくり」</a:t>
            </a:r>
            <a:r>
              <a:rPr lang="ja-JP" altLang="en-US" sz="3500" b="1" dirty="0">
                <a:latin typeface="UD デジタル 教科書体 NP-B" panose="02020700000000000000" pitchFamily="18" charset="-128"/>
                <a:ea typeface="UD デジタル 教科書体 NP-B" panose="02020700000000000000" pitchFamily="18" charset="-128"/>
              </a:rPr>
              <a:t>を</a:t>
            </a:r>
            <a:r>
              <a:rPr lang="ja-JP" altLang="en-US" sz="3500" b="1">
                <a:latin typeface="UD デジタル 教科書体 NP-B" panose="02020700000000000000" pitchFamily="18" charset="-128"/>
                <a:ea typeface="UD デジタル 教科書体 NP-B" panose="02020700000000000000" pitchFamily="18" charset="-128"/>
              </a:rPr>
              <a:t>目指して、地域と学校が</a:t>
            </a:r>
            <a:r>
              <a:rPr lang="ja-JP" altLang="en-US" sz="3500" b="1" dirty="0">
                <a:latin typeface="UD デジタル 教科書体 NP-B" panose="02020700000000000000" pitchFamily="18" charset="-128"/>
                <a:ea typeface="UD デジタル 教科書体 NP-B" panose="02020700000000000000" pitchFamily="18" charset="-128"/>
              </a:rPr>
              <a:t>相互に</a:t>
            </a:r>
            <a:r>
              <a:rPr lang="ja-JP" altLang="en-US" sz="3500" b="1" dirty="0">
                <a:highlight>
                  <a:srgbClr val="FFFF00"/>
                </a:highlight>
                <a:latin typeface="UD デジタル 教科書体 NP-B" panose="02020700000000000000" pitchFamily="18" charset="-128"/>
                <a:ea typeface="UD デジタル 教科書体 NP-B" panose="02020700000000000000" pitchFamily="18" charset="-128"/>
              </a:rPr>
              <a:t>パートナー</a:t>
            </a:r>
            <a:r>
              <a:rPr lang="ja-JP" altLang="en-US" sz="3500" b="1" dirty="0">
                <a:latin typeface="UD デジタル 教科書体 NP-B" panose="02020700000000000000" pitchFamily="18" charset="-128"/>
                <a:ea typeface="UD デジタル 教科書体 NP-B" panose="02020700000000000000" pitchFamily="18" charset="-128"/>
              </a:rPr>
              <a:t>として連携・協働して行う様々な活動</a:t>
            </a:r>
          </a:p>
        </p:txBody>
      </p:sp>
      <p:sp>
        <p:nvSpPr>
          <p:cNvPr id="7" name="テキスト ボックス 6">
            <a:extLst>
              <a:ext uri="{FF2B5EF4-FFF2-40B4-BE49-F238E27FC236}">
                <a16:creationId xmlns:a16="http://schemas.microsoft.com/office/drawing/2014/main" id="{F5201397-C83C-48FE-A0F4-2D96CAF47CAF}"/>
              </a:ext>
            </a:extLst>
          </p:cNvPr>
          <p:cNvSpPr txBox="1"/>
          <p:nvPr/>
        </p:nvSpPr>
        <p:spPr>
          <a:xfrm flipH="1">
            <a:off x="955546" y="3896802"/>
            <a:ext cx="4124092" cy="954107"/>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これらを</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推進する体制が</a:t>
            </a:r>
          </a:p>
        </p:txBody>
      </p:sp>
      <p:sp>
        <p:nvSpPr>
          <p:cNvPr id="10" name="テキスト ボックス 9">
            <a:extLst>
              <a:ext uri="{FF2B5EF4-FFF2-40B4-BE49-F238E27FC236}">
                <a16:creationId xmlns:a16="http://schemas.microsoft.com/office/drawing/2014/main" id="{A8D5DEE7-F2A1-BD71-09A5-C8B844F6F924}"/>
              </a:ext>
            </a:extLst>
          </p:cNvPr>
          <p:cNvSpPr txBox="1"/>
          <p:nvPr/>
        </p:nvSpPr>
        <p:spPr>
          <a:xfrm flipH="1">
            <a:off x="7441799" y="3722301"/>
            <a:ext cx="4928348" cy="1169551"/>
          </a:xfrm>
          <a:prstGeom prst="rect">
            <a:avLst/>
          </a:prstGeom>
          <a:noFill/>
        </p:spPr>
        <p:txBody>
          <a:bodyPr wrap="square" rtlCol="0">
            <a:spAutoFit/>
          </a:bodyPr>
          <a:lstStyle/>
          <a:p>
            <a:pPr algn="l"/>
            <a:r>
              <a:rPr lang="ja-JP" altLang="en-US" sz="2200" b="1" dirty="0">
                <a:latin typeface="UD デジタル 教科書体 NP-B" panose="02020700000000000000" pitchFamily="18" charset="-128"/>
                <a:ea typeface="UD デジタル 教科書体 NP-B" panose="02020700000000000000" pitchFamily="18" charset="-128"/>
              </a:rPr>
              <a:t>ここにいるのが</a:t>
            </a:r>
          </a:p>
          <a:p>
            <a:pPr algn="l"/>
            <a:r>
              <a:rPr lang="ja-JP" altLang="en-US" sz="2200" b="1" dirty="0">
                <a:solidFill>
                  <a:srgbClr val="FF0000"/>
                </a:solidFill>
                <a:latin typeface="UD デジタル 教科書体 NP-B" panose="02020700000000000000" pitchFamily="18" charset="-128"/>
                <a:ea typeface="UD デジタル 教科書体 NP-B" panose="02020700000000000000" pitchFamily="18" charset="-128"/>
              </a:rPr>
              <a:t>　　　　</a:t>
            </a:r>
            <a:r>
              <a:rPr lang="ja-JP" altLang="en-US" sz="2400" b="1" dirty="0">
                <a:highlight>
                  <a:srgbClr val="FFFF00"/>
                </a:highlight>
                <a:latin typeface="UD デジタル 教科書体 NP-B" panose="02020700000000000000" pitchFamily="18" charset="-128"/>
                <a:ea typeface="UD デジタル 教科書体 NP-B" panose="02020700000000000000" pitchFamily="18" charset="-128"/>
              </a:rPr>
              <a:t>地域学校協働活動推進員</a:t>
            </a:r>
            <a:endParaRPr lang="en-US" altLang="ja-JP" sz="2400" b="1" dirty="0">
              <a:highlight>
                <a:srgbClr val="FFFF00"/>
              </a:highlight>
              <a:latin typeface="UD デジタル 教科書体 NP-B" panose="02020700000000000000" pitchFamily="18" charset="-128"/>
              <a:ea typeface="UD デジタル 教科書体 NP-B" panose="02020700000000000000" pitchFamily="18" charset="-128"/>
            </a:endParaRPr>
          </a:p>
          <a:p>
            <a:pPr algn="l"/>
            <a:r>
              <a:rPr lang="ja-JP" altLang="en-US" sz="2400" b="1" dirty="0">
                <a:latin typeface="UD デジタル 教科書体 NP-B" panose="02020700000000000000" pitchFamily="18" charset="-128"/>
                <a:ea typeface="UD デジタル 教科書体 NP-B" panose="02020700000000000000" pitchFamily="18" charset="-128"/>
              </a:rPr>
              <a:t>　　　　</a:t>
            </a:r>
            <a:r>
              <a:rPr lang="ja-JP" altLang="en-US" sz="2400" b="1" dirty="0">
                <a:highlight>
                  <a:srgbClr val="FFFF00"/>
                </a:highlight>
                <a:latin typeface="UD デジタル 教科書体 NP-B" panose="02020700000000000000" pitchFamily="18" charset="-128"/>
                <a:ea typeface="UD デジタル 教科書体 NP-B" panose="02020700000000000000" pitchFamily="18" charset="-128"/>
              </a:rPr>
              <a:t>地域コーディネーター</a:t>
            </a:r>
          </a:p>
        </p:txBody>
      </p:sp>
      <p:sp>
        <p:nvSpPr>
          <p:cNvPr id="12" name="テキスト ボックス 11">
            <a:extLst>
              <a:ext uri="{FF2B5EF4-FFF2-40B4-BE49-F238E27FC236}">
                <a16:creationId xmlns:a16="http://schemas.microsoft.com/office/drawing/2014/main" id="{9C4B4A8D-A5DC-1AC5-B77B-FADFC3E614B3}"/>
              </a:ext>
            </a:extLst>
          </p:cNvPr>
          <p:cNvSpPr txBox="1"/>
          <p:nvPr/>
        </p:nvSpPr>
        <p:spPr>
          <a:xfrm>
            <a:off x="480791" y="4976969"/>
            <a:ext cx="11466624" cy="1631216"/>
          </a:xfrm>
          <a:prstGeom prst="rect">
            <a:avLst/>
          </a:prstGeom>
          <a:solidFill>
            <a:schemeClr val="bg1"/>
          </a:solidFill>
          <a:ln w="76200">
            <a:solidFill>
              <a:srgbClr val="FFFF00"/>
            </a:solidFill>
          </a:ln>
        </p:spPr>
        <p:txBody>
          <a:bodyPr wrap="square" rtlCol="0">
            <a:spAutoFit/>
          </a:bodyPr>
          <a:lstStyle/>
          <a:p>
            <a:pPr algn="l"/>
            <a:r>
              <a:rPr lang="en-US" altLang="ja-JP" sz="2500" b="1" dirty="0">
                <a:latin typeface="UD デジタル 教科書体 NP-B" panose="02020700000000000000" pitchFamily="18" charset="-128"/>
                <a:ea typeface="UD デジタル 教科書体 NP-B" panose="02020700000000000000" pitchFamily="18" charset="-128"/>
              </a:rPr>
              <a:t>【</a:t>
            </a:r>
            <a:r>
              <a:rPr lang="ja-JP" altLang="en-US" sz="2500" b="1" dirty="0">
                <a:latin typeface="UD デジタル 教科書体 NP-B" panose="02020700000000000000" pitchFamily="18" charset="-128"/>
                <a:ea typeface="UD デジタル 教科書体 NP-B" panose="02020700000000000000" pitchFamily="18" charset="-128"/>
              </a:rPr>
              <a:t>〇〇市町の取組</a:t>
            </a:r>
            <a:r>
              <a:rPr lang="en-US" altLang="ja-JP" sz="2500" b="1" dirty="0">
                <a:latin typeface="UD デジタル 教科書体 NP-B" panose="02020700000000000000" pitchFamily="18" charset="-128"/>
                <a:ea typeface="UD デジタル 教科書体 NP-B" panose="02020700000000000000" pitchFamily="18" charset="-128"/>
              </a:rPr>
              <a:t>】</a:t>
            </a:r>
            <a:endParaRPr lang="ja-JP" altLang="en-US" sz="2500" b="1" dirty="0">
              <a:latin typeface="UD デジタル 教科書体 NP-B" panose="02020700000000000000" pitchFamily="18" charset="-128"/>
              <a:ea typeface="UD デジタル 教科書体 NP-B" panose="02020700000000000000" pitchFamily="18" charset="-128"/>
            </a:endParaRPr>
          </a:p>
          <a:p>
            <a:pPr algn="l"/>
            <a:r>
              <a:rPr lang="ja-JP" altLang="en-US" sz="2500" b="1" dirty="0">
                <a:latin typeface="UD デジタル 教科書体 NP-B" panose="02020700000000000000" pitchFamily="18" charset="-128"/>
                <a:ea typeface="UD デジタル 教科書体 NP-B" panose="02020700000000000000" pitchFamily="18" charset="-128"/>
              </a:rPr>
              <a:t>・放課後子ども教室（土曜教育活動）　・地域未来塾　・家庭教育支援活動　</a:t>
            </a:r>
          </a:p>
          <a:p>
            <a:pPr algn="l"/>
            <a:r>
              <a:rPr lang="ja-JP" altLang="en-US" sz="2500" b="1" dirty="0">
                <a:latin typeface="UD デジタル 教科書体 NP-B" panose="02020700000000000000" pitchFamily="18" charset="-128"/>
                <a:ea typeface="UD デジタル 教科書体 NP-B" panose="02020700000000000000" pitchFamily="18" charset="-128"/>
              </a:rPr>
              <a:t>・学びによるまちづくり（地域課題解決型学習・ふるさと学習）</a:t>
            </a:r>
          </a:p>
          <a:p>
            <a:pPr algn="l"/>
            <a:r>
              <a:rPr lang="ja-JP" altLang="en-US" sz="2500" b="1" dirty="0">
                <a:latin typeface="UD デジタル 教科書体 NP-B" panose="02020700000000000000" pitchFamily="18" charset="-128"/>
                <a:ea typeface="UD デジタル 教科書体 NP-B" panose="02020700000000000000" pitchFamily="18" charset="-128"/>
              </a:rPr>
              <a:t>・学校に対する多様な協力活動　・地域行事、ボランティア活動等への参画</a:t>
            </a:r>
          </a:p>
        </p:txBody>
      </p:sp>
      <p:sp>
        <p:nvSpPr>
          <p:cNvPr id="6" name="楕円 5">
            <a:extLst>
              <a:ext uri="{FF2B5EF4-FFF2-40B4-BE49-F238E27FC236}">
                <a16:creationId xmlns:a16="http://schemas.microsoft.com/office/drawing/2014/main" id="{1D00F24B-CE1D-BE7C-554D-6A4781201533}"/>
              </a:ext>
            </a:extLst>
          </p:cNvPr>
          <p:cNvSpPr/>
          <p:nvPr/>
        </p:nvSpPr>
        <p:spPr>
          <a:xfrm>
            <a:off x="3540034" y="3954093"/>
            <a:ext cx="4928350" cy="923329"/>
          </a:xfrm>
          <a:prstGeom prst="ellipse">
            <a:avLst/>
          </a:prstGeom>
          <a:solidFill>
            <a:srgbClr val="FDF8B4"/>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地域学校協働本部</a:t>
            </a:r>
          </a:p>
        </p:txBody>
      </p:sp>
      <p:sp>
        <p:nvSpPr>
          <p:cNvPr id="9" name="コンテンツ プレースホルダー 2">
            <a:extLst>
              <a:ext uri="{FF2B5EF4-FFF2-40B4-BE49-F238E27FC236}">
                <a16:creationId xmlns:a16="http://schemas.microsoft.com/office/drawing/2014/main" id="{1180E5F8-00B7-8515-7724-277F5CEBD7A8}"/>
              </a:ext>
            </a:extLst>
          </p:cNvPr>
          <p:cNvSpPr txBox="1">
            <a:spLocks/>
          </p:cNvSpPr>
          <p:nvPr/>
        </p:nvSpPr>
        <p:spPr>
          <a:xfrm>
            <a:off x="127005" y="13332"/>
            <a:ext cx="9696263" cy="571586"/>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Tree>
    <p:extLst>
      <p:ext uri="{BB962C8B-B14F-4D97-AF65-F5344CB8AC3E}">
        <p14:creationId xmlns:p14="http://schemas.microsoft.com/office/powerpoint/2010/main" val="24437930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D8046C12-B4FA-5D54-A3E7-A7F4F4575997}"/>
              </a:ext>
            </a:extLst>
          </p:cNvPr>
          <p:cNvSpPr>
            <a:spLocks noGrp="1"/>
          </p:cNvSpPr>
          <p:nvPr>
            <p:ph idx="1"/>
          </p:nvPr>
        </p:nvSpPr>
        <p:spPr>
          <a:xfrm>
            <a:off x="502920" y="2404064"/>
            <a:ext cx="11430000" cy="2049872"/>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③コミュニティ・スクールを</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生かした学校安全の充実</a:t>
            </a:r>
          </a:p>
        </p:txBody>
      </p:sp>
    </p:spTree>
    <p:extLst>
      <p:ext uri="{BB962C8B-B14F-4D97-AF65-F5344CB8AC3E}">
        <p14:creationId xmlns:p14="http://schemas.microsoft.com/office/powerpoint/2010/main" val="29858527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ECEAD468-9011-5EE2-7D94-EF9C349BE79A}"/>
              </a:ext>
            </a:extLst>
          </p:cNvPr>
          <p:cNvSpPr>
            <a:spLocks noGrp="1"/>
          </p:cNvSpPr>
          <p:nvPr>
            <p:ph idx="1"/>
          </p:nvPr>
        </p:nvSpPr>
        <p:spPr>
          <a:xfrm>
            <a:off x="216336" y="13332"/>
            <a:ext cx="11711390" cy="56578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pic>
        <p:nvPicPr>
          <p:cNvPr id="6" name="図 5">
            <a:extLst>
              <a:ext uri="{FF2B5EF4-FFF2-40B4-BE49-F238E27FC236}">
                <a16:creationId xmlns:a16="http://schemas.microsoft.com/office/drawing/2014/main" id="{E1B498D1-CB9A-B980-7897-68E232C0B529}"/>
              </a:ext>
            </a:extLst>
          </p:cNvPr>
          <p:cNvPicPr>
            <a:picLocks noChangeAspect="1"/>
          </p:cNvPicPr>
          <p:nvPr/>
        </p:nvPicPr>
        <p:blipFill>
          <a:blip r:embed="rId3"/>
          <a:stretch>
            <a:fillRect/>
          </a:stretch>
        </p:blipFill>
        <p:spPr>
          <a:xfrm>
            <a:off x="185869" y="1356708"/>
            <a:ext cx="5821779" cy="4001914"/>
          </a:xfrm>
          <a:prstGeom prst="rect">
            <a:avLst/>
          </a:prstGeom>
        </p:spPr>
      </p:pic>
      <p:pic>
        <p:nvPicPr>
          <p:cNvPr id="14" name="図 13">
            <a:extLst>
              <a:ext uri="{FF2B5EF4-FFF2-40B4-BE49-F238E27FC236}">
                <a16:creationId xmlns:a16="http://schemas.microsoft.com/office/drawing/2014/main" id="{A5AC5A5E-DB5B-ACC2-F047-167FB8BBA943}"/>
              </a:ext>
            </a:extLst>
          </p:cNvPr>
          <p:cNvPicPr>
            <a:picLocks noChangeAspect="1"/>
          </p:cNvPicPr>
          <p:nvPr/>
        </p:nvPicPr>
        <p:blipFill>
          <a:blip r:embed="rId4"/>
          <a:stretch>
            <a:fillRect/>
          </a:stretch>
        </p:blipFill>
        <p:spPr>
          <a:xfrm>
            <a:off x="6229932" y="1318605"/>
            <a:ext cx="5821778" cy="4096806"/>
          </a:xfrm>
          <a:prstGeom prst="rect">
            <a:avLst/>
          </a:prstGeom>
        </p:spPr>
      </p:pic>
      <p:sp>
        <p:nvSpPr>
          <p:cNvPr id="3" name="正方形/長方形 2">
            <a:extLst>
              <a:ext uri="{FF2B5EF4-FFF2-40B4-BE49-F238E27FC236}">
                <a16:creationId xmlns:a16="http://schemas.microsoft.com/office/drawing/2014/main" id="{8AE89156-8E6B-49DF-C2C9-40277CE26039}"/>
              </a:ext>
            </a:extLst>
          </p:cNvPr>
          <p:cNvSpPr/>
          <p:nvPr/>
        </p:nvSpPr>
        <p:spPr>
          <a:xfrm>
            <a:off x="216336" y="2561665"/>
            <a:ext cx="2224305" cy="10757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
        <p:nvSpPr>
          <p:cNvPr id="8" name="正方形/長方形 7">
            <a:extLst>
              <a:ext uri="{FF2B5EF4-FFF2-40B4-BE49-F238E27FC236}">
                <a16:creationId xmlns:a16="http://schemas.microsoft.com/office/drawing/2014/main" id="{0F24B1F6-7152-DCC3-072F-9D0E8B8C0515}"/>
              </a:ext>
            </a:extLst>
          </p:cNvPr>
          <p:cNvSpPr/>
          <p:nvPr/>
        </p:nvSpPr>
        <p:spPr>
          <a:xfrm>
            <a:off x="2440641" y="2561665"/>
            <a:ext cx="3567007" cy="1075764"/>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
        <p:nvSpPr>
          <p:cNvPr id="10" name="コンテンツ プレースホルダー 2">
            <a:extLst>
              <a:ext uri="{FF2B5EF4-FFF2-40B4-BE49-F238E27FC236}">
                <a16:creationId xmlns:a16="http://schemas.microsoft.com/office/drawing/2014/main" id="{03B62B80-3E7E-5C9E-C879-4DF0BD109B64}"/>
              </a:ext>
            </a:extLst>
          </p:cNvPr>
          <p:cNvSpPr txBox="1">
            <a:spLocks/>
          </p:cNvSpPr>
          <p:nvPr/>
        </p:nvSpPr>
        <p:spPr>
          <a:xfrm>
            <a:off x="1330035" y="5627211"/>
            <a:ext cx="1260765" cy="56578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P-B" panose="02020700000000000000" pitchFamily="18" charset="-128"/>
                <a:ea typeface="UD デジタル 教科書体 NP-B" panose="02020700000000000000" pitchFamily="18" charset="-128"/>
                <a:cs typeface="+mn-cs"/>
              </a:rPr>
              <a:t>課題</a:t>
            </a:r>
          </a:p>
        </p:txBody>
      </p:sp>
      <p:sp>
        <p:nvSpPr>
          <p:cNvPr id="12" name="コンテンツ プレースホルダー 2">
            <a:extLst>
              <a:ext uri="{FF2B5EF4-FFF2-40B4-BE49-F238E27FC236}">
                <a16:creationId xmlns:a16="http://schemas.microsoft.com/office/drawing/2014/main" id="{CB2C7516-397A-3E89-A310-35AA9F1A58AC}"/>
              </a:ext>
            </a:extLst>
          </p:cNvPr>
          <p:cNvSpPr txBox="1">
            <a:spLocks/>
          </p:cNvSpPr>
          <p:nvPr/>
        </p:nvSpPr>
        <p:spPr>
          <a:xfrm>
            <a:off x="3111992" y="5641083"/>
            <a:ext cx="1648691" cy="56578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P-B" panose="02020700000000000000" pitchFamily="18" charset="-128"/>
                <a:ea typeface="UD デジタル 教科書体 NP-B" panose="02020700000000000000" pitchFamily="18" charset="-128"/>
                <a:cs typeface="+mn-cs"/>
              </a:rPr>
              <a:t>方向性</a:t>
            </a:r>
          </a:p>
        </p:txBody>
      </p:sp>
      <p:sp>
        <p:nvSpPr>
          <p:cNvPr id="15" name="コンテンツ プレースホルダー 2">
            <a:extLst>
              <a:ext uri="{FF2B5EF4-FFF2-40B4-BE49-F238E27FC236}">
                <a16:creationId xmlns:a16="http://schemas.microsoft.com/office/drawing/2014/main" id="{FB0FCD80-C345-0E7B-DC66-4FCEBD323D4B}"/>
              </a:ext>
            </a:extLst>
          </p:cNvPr>
          <p:cNvSpPr txBox="1">
            <a:spLocks/>
          </p:cNvSpPr>
          <p:nvPr/>
        </p:nvSpPr>
        <p:spPr>
          <a:xfrm>
            <a:off x="5578157" y="5641083"/>
            <a:ext cx="2341418" cy="56578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P-B" panose="02020700000000000000" pitchFamily="18" charset="-128"/>
                <a:ea typeface="UD デジタル 教科書体 NP-B" panose="02020700000000000000" pitchFamily="18" charset="-128"/>
                <a:cs typeface="+mn-cs"/>
              </a:rPr>
              <a:t>目指す姿</a:t>
            </a:r>
          </a:p>
        </p:txBody>
      </p:sp>
      <p:sp>
        <p:nvSpPr>
          <p:cNvPr id="16" name="正方形/長方形 15">
            <a:extLst>
              <a:ext uri="{FF2B5EF4-FFF2-40B4-BE49-F238E27FC236}">
                <a16:creationId xmlns:a16="http://schemas.microsoft.com/office/drawing/2014/main" id="{6AB064FF-F0C8-BEDB-4B49-389745A50D9D}"/>
              </a:ext>
            </a:extLst>
          </p:cNvPr>
          <p:cNvSpPr/>
          <p:nvPr/>
        </p:nvSpPr>
        <p:spPr>
          <a:xfrm>
            <a:off x="216336" y="3637429"/>
            <a:ext cx="5791312" cy="657480"/>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
        <p:nvSpPr>
          <p:cNvPr id="18" name="コンテンツ プレースホルダー 2">
            <a:extLst>
              <a:ext uri="{FF2B5EF4-FFF2-40B4-BE49-F238E27FC236}">
                <a16:creationId xmlns:a16="http://schemas.microsoft.com/office/drawing/2014/main" id="{1860F812-9F29-21CF-C1B2-C3319B5FE1F3}"/>
              </a:ext>
            </a:extLst>
          </p:cNvPr>
          <p:cNvSpPr txBox="1">
            <a:spLocks/>
          </p:cNvSpPr>
          <p:nvPr/>
        </p:nvSpPr>
        <p:spPr>
          <a:xfrm>
            <a:off x="8520547" y="5627211"/>
            <a:ext cx="2341418" cy="565788"/>
          </a:xfrm>
          <a:prstGeom prst="rect">
            <a:avLst/>
          </a:prstGeom>
          <a:noFill/>
        </p:spPr>
        <p:txBody>
          <a:bodyPr vert="horz" lIns="91440" tIns="45720" rIns="91440" bIns="45720" rtlCol="0">
            <a:noAutofit/>
          </a:bodyPr>
          <a:lstStyle>
            <a:lvl1pPr marL="342900" indent="-342900" algn="l" defTabSz="457200" rtl="0" eaLnBrk="1" latinLnBrk="0" hangingPunct="1">
              <a:spcBef>
                <a:spcPts val="1000"/>
              </a:spcBef>
              <a:spcAft>
                <a:spcPts val="0"/>
              </a:spcAft>
              <a:buClr>
                <a:schemeClr val="accent1"/>
              </a:buClr>
              <a:buFont typeface="Wingdings 3" charset="2"/>
              <a:buChar char=""/>
              <a:defRPr kumimoji="1"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kumimoji="1"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kumimoji="1"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kumimoji="1" sz="1200" kern="1200">
                <a:solidFill>
                  <a:schemeClr val="tx1">
                    <a:lumMod val="75000"/>
                    <a:lumOff val="25000"/>
                  </a:schemeClr>
                </a:solidFill>
                <a:latin typeface="+mn-lt"/>
                <a:ea typeface="+mn-ea"/>
                <a:cs typeface="+mn-cs"/>
              </a:defRPr>
            </a:lvl9pPr>
          </a:lstStyle>
          <a:p>
            <a:pPr marL="0" marR="0" lvl="0" indent="0" algn="l" defTabSz="457200" rtl="0" eaLnBrk="1" fontAlgn="auto" latinLnBrk="0" hangingPunct="1">
              <a:lnSpc>
                <a:spcPct val="100000"/>
              </a:lnSpc>
              <a:spcBef>
                <a:spcPts val="1000"/>
              </a:spcBef>
              <a:spcAft>
                <a:spcPts val="0"/>
              </a:spcAft>
              <a:buClr>
                <a:srgbClr val="A53010"/>
              </a:buClr>
              <a:buSzTx/>
              <a:buFont typeface="Wingdings 3" charset="2"/>
              <a:buNone/>
              <a:tabLst/>
              <a:defRPr/>
            </a:pPr>
            <a:r>
              <a:rPr kumimoji="1" lang="ja-JP" altLang="en-US" sz="3600" b="1" i="0" u="none" strike="noStrike" kern="1200" cap="none" spc="0" normalizeH="0" baseline="0" noProof="0" dirty="0">
                <a:ln>
                  <a:noFill/>
                </a:ln>
                <a:solidFill>
                  <a:srgbClr val="FF0000"/>
                </a:solidFill>
                <a:effectLst/>
                <a:uLnTx/>
                <a:uFillTx/>
                <a:latin typeface="UD デジタル 教科書体 NP-B" panose="02020700000000000000" pitchFamily="18" charset="-128"/>
                <a:ea typeface="UD デジタル 教科書体 NP-B" panose="02020700000000000000" pitchFamily="18" charset="-128"/>
                <a:cs typeface="+mn-cs"/>
              </a:rPr>
              <a:t>推進方策</a:t>
            </a:r>
          </a:p>
        </p:txBody>
      </p:sp>
      <p:sp>
        <p:nvSpPr>
          <p:cNvPr id="19" name="正方形/長方形 18">
            <a:extLst>
              <a:ext uri="{FF2B5EF4-FFF2-40B4-BE49-F238E27FC236}">
                <a16:creationId xmlns:a16="http://schemas.microsoft.com/office/drawing/2014/main" id="{0A48F1C0-00FD-AFF5-7A92-FBF1054CB31D}"/>
              </a:ext>
            </a:extLst>
          </p:cNvPr>
          <p:cNvSpPr/>
          <p:nvPr/>
        </p:nvSpPr>
        <p:spPr>
          <a:xfrm>
            <a:off x="216336" y="4384452"/>
            <a:ext cx="5791312" cy="974169"/>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Tree>
    <p:extLst>
      <p:ext uri="{BB962C8B-B14F-4D97-AF65-F5344CB8AC3E}">
        <p14:creationId xmlns:p14="http://schemas.microsoft.com/office/powerpoint/2010/main" val="24215851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fade">
                                      <p:cBhvr>
                                        <p:cTn id="15" dur="500"/>
                                        <p:tgtEl>
                                          <p:spTgt spid="8"/>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2"/>
                                        </p:tgtEl>
                                        <p:attrNameLst>
                                          <p:attrName>style.visibility</p:attrName>
                                        </p:attrNameLst>
                                      </p:cBhvr>
                                      <p:to>
                                        <p:strVal val="visible"/>
                                      </p:to>
                                    </p:set>
                                    <p:animEffect transition="in" filter="fade">
                                      <p:cBhvr>
                                        <p:cTn id="18" dur="500"/>
                                        <p:tgtEl>
                                          <p:spTgt spid="1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fade">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animBg="1"/>
      <p:bldP spid="10" grpId="0"/>
      <p:bldP spid="12" grpId="0"/>
      <p:bldP spid="15" grpId="0"/>
      <p:bldP spid="16" grpId="0" animBg="1"/>
      <p:bldP spid="18" grpId="0"/>
      <p:bldP spid="19"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B12E3D-4C93-2C0F-BDC3-D9D46E17E3CB}"/>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FB72BDD9-80B6-5DE8-426A-1741614DDA57}"/>
              </a:ext>
            </a:extLst>
          </p:cNvPr>
          <p:cNvSpPr>
            <a:spLocks noGrp="1"/>
          </p:cNvSpPr>
          <p:nvPr>
            <p:ph idx="1"/>
          </p:nvPr>
        </p:nvSpPr>
        <p:spPr>
          <a:xfrm>
            <a:off x="216336" y="13332"/>
            <a:ext cx="11711390" cy="56578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13" name="テキスト ボックス 12">
            <a:extLst>
              <a:ext uri="{FF2B5EF4-FFF2-40B4-BE49-F238E27FC236}">
                <a16:creationId xmlns:a16="http://schemas.microsoft.com/office/drawing/2014/main" id="{0E383922-A8F4-7A8C-6F0B-01862171FBF8}"/>
              </a:ext>
            </a:extLst>
          </p:cNvPr>
          <p:cNvSpPr txBox="1"/>
          <p:nvPr/>
        </p:nvSpPr>
        <p:spPr>
          <a:xfrm>
            <a:off x="347544" y="1243111"/>
            <a:ext cx="11628120" cy="1938992"/>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課題</a:t>
            </a:r>
            <a:endParaRPr kumimoji="1" lang="en-US" altLang="ja-JP" sz="24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○学校が作成する計画、マニュアルに基づく取組の実効性</a:t>
            </a:r>
            <a:endParaRPr kumimoji="1" lang="en-US" altLang="ja-JP"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〇学校安全の取組内容や意識の差</a:t>
            </a:r>
            <a:endParaRPr kumimoji="1" lang="en-US" altLang="ja-JP"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〇東日本大震災の記憶を風化させることなく今後発生が懸念される大規模災害に備えた実践的な防災教育を全国的に進めていく必要性</a:t>
            </a:r>
          </a:p>
        </p:txBody>
      </p:sp>
      <p:sp>
        <p:nvSpPr>
          <p:cNvPr id="3" name="テキスト ボックス 2">
            <a:extLst>
              <a:ext uri="{FF2B5EF4-FFF2-40B4-BE49-F238E27FC236}">
                <a16:creationId xmlns:a16="http://schemas.microsoft.com/office/drawing/2014/main" id="{BB36DEC9-674D-3886-DE21-AE48454523E3}"/>
              </a:ext>
            </a:extLst>
          </p:cNvPr>
          <p:cNvSpPr txBox="1"/>
          <p:nvPr/>
        </p:nvSpPr>
        <p:spPr>
          <a:xfrm>
            <a:off x="347544" y="3325004"/>
            <a:ext cx="11628120" cy="3416320"/>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基本的な方向性</a:t>
            </a:r>
            <a:endParaRPr kumimoji="1" lang="en-US" altLang="ja-JP" sz="24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○学校安全計画・危機管理マニュアルを見直すサイクルを構築し、学校安全の実効性を高める。</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〇地域の多様な主体と密接に連携・協働し、子どもの視点を加えた安全対策を推進する。</a:t>
            </a:r>
            <a:endParaRPr kumimoji="1" lang="en-US" altLang="ja-JP"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〇全ての学校における実践的・実効的な安全教育を推進する。</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〇地域の災害リスクを踏まえた実践的な防災教育・訓練を実施する。</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〇事故情報や学校の取組状況などデータを活用し、学校安全を「見える化」する。</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〇学校安全における意識の向上を図る。</a:t>
            </a:r>
            <a:r>
              <a:rPr kumimoji="1" lang="en-US" altLang="ja-JP"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a:t>
            </a:r>
            <a:r>
              <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学校における安全文化の醸成</a:t>
            </a:r>
            <a:r>
              <a:rPr kumimoji="1" lang="en-US" altLang="ja-JP"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a:t>
            </a:r>
            <a:endParaRPr kumimoji="1" lang="ja-JP" altLang="en-US" sz="24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endParaRPr>
          </a:p>
        </p:txBody>
      </p:sp>
    </p:spTree>
    <p:extLst>
      <p:ext uri="{BB962C8B-B14F-4D97-AF65-F5344CB8AC3E}">
        <p14:creationId xmlns:p14="http://schemas.microsoft.com/office/powerpoint/2010/main" val="8985087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684BC-4C2C-D1C4-5D7F-711EBB26EA46}"/>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5F781CFB-0DE0-C5CC-6F71-ABEC3D6C218E}"/>
              </a:ext>
            </a:extLst>
          </p:cNvPr>
          <p:cNvSpPr>
            <a:spLocks noGrp="1"/>
          </p:cNvSpPr>
          <p:nvPr>
            <p:ph idx="1"/>
          </p:nvPr>
        </p:nvSpPr>
        <p:spPr>
          <a:xfrm>
            <a:off x="216336" y="13332"/>
            <a:ext cx="11711390" cy="56578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13" name="テキスト ボックス 12">
            <a:extLst>
              <a:ext uri="{FF2B5EF4-FFF2-40B4-BE49-F238E27FC236}">
                <a16:creationId xmlns:a16="http://schemas.microsoft.com/office/drawing/2014/main" id="{CC65E9F5-CB77-5E6A-0F57-0CE3C5367D1C}"/>
              </a:ext>
            </a:extLst>
          </p:cNvPr>
          <p:cNvSpPr txBox="1"/>
          <p:nvPr/>
        </p:nvSpPr>
        <p:spPr>
          <a:xfrm>
            <a:off x="391886" y="1408448"/>
            <a:ext cx="11628120" cy="5078313"/>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目指す姿</a:t>
            </a:r>
            <a:endParaRPr kumimoji="1" lang="en-US" altLang="ja-JP"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○全ての児童生徒等が、自ら適切に判断し、主体的に行動できるよう、安全に関する資質・能力を身に付けること</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○学校管理下における児童生徒等の死亡事故の発生件数について限りなくゼロにすること</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○学校管理下における児童生徒等の負傷・疾病の発生率について、障害や重度の負傷を伴う事故を中心に減少させること</a:t>
            </a:r>
          </a:p>
        </p:txBody>
      </p:sp>
    </p:spTree>
    <p:extLst>
      <p:ext uri="{BB962C8B-B14F-4D97-AF65-F5344CB8AC3E}">
        <p14:creationId xmlns:p14="http://schemas.microsoft.com/office/powerpoint/2010/main" val="36549630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四角形 3">
            <a:extLst>
              <a:ext uri="{FF2B5EF4-FFF2-40B4-BE49-F238E27FC236}">
                <a16:creationId xmlns:a16="http://schemas.microsoft.com/office/drawing/2014/main" id="{94B08D4A-7C36-8015-25C3-E5265FD0ABFF}"/>
              </a:ext>
            </a:extLst>
          </p:cNvPr>
          <p:cNvSpPr/>
          <p:nvPr/>
        </p:nvSpPr>
        <p:spPr>
          <a:xfrm>
            <a:off x="517961" y="223749"/>
            <a:ext cx="11156077" cy="6337549"/>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17068894-5C35-E951-AAB8-8CFA1E14D1B7}"/>
              </a:ext>
            </a:extLst>
          </p:cNvPr>
          <p:cNvPicPr>
            <a:picLocks noChangeAspect="1"/>
          </p:cNvPicPr>
          <p:nvPr/>
        </p:nvPicPr>
        <p:blipFill>
          <a:blip r:embed="rId3"/>
          <a:stretch>
            <a:fillRect/>
          </a:stretch>
        </p:blipFill>
        <p:spPr>
          <a:xfrm>
            <a:off x="7263873" y="388815"/>
            <a:ext cx="1755225" cy="1755225"/>
          </a:xfrm>
          <a:prstGeom prst="rect">
            <a:avLst/>
          </a:prstGeom>
        </p:spPr>
      </p:pic>
      <p:sp>
        <p:nvSpPr>
          <p:cNvPr id="12" name="四角形 11">
            <a:extLst>
              <a:ext uri="{FF2B5EF4-FFF2-40B4-BE49-F238E27FC236}">
                <a16:creationId xmlns:a16="http://schemas.microsoft.com/office/drawing/2014/main" id="{87FB6843-6A43-18A6-697D-B127D7EBB912}"/>
              </a:ext>
            </a:extLst>
          </p:cNvPr>
          <p:cNvSpPr/>
          <p:nvPr/>
        </p:nvSpPr>
        <p:spPr>
          <a:xfrm>
            <a:off x="517960" y="5053649"/>
            <a:ext cx="11156077" cy="1755847"/>
          </a:xfrm>
          <a:prstGeom prst="rect">
            <a:avLst/>
          </a:prstGeom>
          <a:solidFill>
            <a:schemeClr val="accent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UD デジタル 教科書体 NP-B" panose="02020700000000000000" pitchFamily="18" charset="-128"/>
              <a:ea typeface="UD デジタル 教科書体 NP-B" panose="02020700000000000000" pitchFamily="18" charset="-128"/>
            </a:endParaRPr>
          </a:p>
        </p:txBody>
      </p:sp>
      <p:pic>
        <p:nvPicPr>
          <p:cNvPr id="5" name="図 4">
            <a:extLst>
              <a:ext uri="{FF2B5EF4-FFF2-40B4-BE49-F238E27FC236}">
                <a16:creationId xmlns:a16="http://schemas.microsoft.com/office/drawing/2014/main" id="{369C1812-DBDE-F116-135D-72E6DDE2AA4A}"/>
              </a:ext>
            </a:extLst>
          </p:cNvPr>
          <p:cNvPicPr>
            <a:picLocks noChangeAspect="1"/>
          </p:cNvPicPr>
          <p:nvPr/>
        </p:nvPicPr>
        <p:blipFill>
          <a:blip r:embed="rId4"/>
          <a:stretch>
            <a:fillRect/>
          </a:stretch>
        </p:blipFill>
        <p:spPr>
          <a:xfrm>
            <a:off x="4298255" y="958450"/>
            <a:ext cx="3416300" cy="4660900"/>
          </a:xfrm>
          <a:prstGeom prst="rect">
            <a:avLst/>
          </a:prstGeom>
        </p:spPr>
      </p:pic>
      <p:sp>
        <p:nvSpPr>
          <p:cNvPr id="13" name="テキスト ボックス 12">
            <a:extLst>
              <a:ext uri="{FF2B5EF4-FFF2-40B4-BE49-F238E27FC236}">
                <a16:creationId xmlns:a16="http://schemas.microsoft.com/office/drawing/2014/main" id="{980916C7-139B-61F7-1073-E5C1F87FDCDB}"/>
              </a:ext>
            </a:extLst>
          </p:cNvPr>
          <p:cNvSpPr txBox="1"/>
          <p:nvPr/>
        </p:nvSpPr>
        <p:spPr>
          <a:xfrm>
            <a:off x="10492459" y="352824"/>
            <a:ext cx="1061829"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地域住民、保護者は</a:t>
            </a:r>
          </a:p>
          <a:p>
            <a:pPr algn="l"/>
            <a:r>
              <a:rPr lang="ja-JP" altLang="en-US" sz="2500" dirty="0">
                <a:latin typeface="UD デジタル 教科書体 NP-B" panose="02020700000000000000" pitchFamily="18" charset="-128"/>
                <a:ea typeface="UD デジタル 教科書体 NP-B" panose="02020700000000000000" pitchFamily="18" charset="-128"/>
              </a:rPr>
              <a:t>　地域の学校を支える</a:t>
            </a:r>
            <a:r>
              <a:rPr lang="ja-JP" altLang="en-US" sz="3200" b="1" dirty="0">
                <a:latin typeface="UD デジタル 教科書体 NP-B" panose="02020700000000000000" pitchFamily="18" charset="-128"/>
                <a:ea typeface="UD デジタル 教科書体 NP-B" panose="02020700000000000000" pitchFamily="18" charset="-128"/>
              </a:rPr>
              <a:t>「土」</a:t>
            </a:r>
            <a:endParaRPr lang="ja-JP" altLang="en-US" sz="2500" b="1" dirty="0">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0974EEA0-F109-9768-13AC-F3202F1EF97E}"/>
              </a:ext>
            </a:extLst>
          </p:cNvPr>
          <p:cNvSpPr txBox="1"/>
          <p:nvPr/>
        </p:nvSpPr>
        <p:spPr>
          <a:xfrm>
            <a:off x="2067066" y="5305494"/>
            <a:ext cx="2626160" cy="784830"/>
          </a:xfrm>
          <a:prstGeom prst="rect">
            <a:avLst/>
          </a:prstGeom>
          <a:solidFill>
            <a:schemeClr val="bg2"/>
          </a:solidFill>
        </p:spPr>
        <p:txBody>
          <a:bodyPr wrap="square" rtlCol="0">
            <a:spAutoFit/>
          </a:bodyPr>
          <a:lstStyle/>
          <a:p>
            <a:pPr algn="l"/>
            <a:r>
              <a:rPr lang="ja-JP" altLang="en-US" sz="4500" b="1" dirty="0">
                <a:latin typeface="UD デジタル 教科書体 NP-B" panose="02020700000000000000" pitchFamily="18" charset="-128"/>
                <a:ea typeface="UD デジタル 教科書体 NP-B" panose="02020700000000000000" pitchFamily="18" charset="-128"/>
              </a:rPr>
              <a:t>地域住民</a:t>
            </a:r>
          </a:p>
        </p:txBody>
      </p:sp>
      <p:sp>
        <p:nvSpPr>
          <p:cNvPr id="17" name="テキスト ボックス 16">
            <a:extLst>
              <a:ext uri="{FF2B5EF4-FFF2-40B4-BE49-F238E27FC236}">
                <a16:creationId xmlns:a16="http://schemas.microsoft.com/office/drawing/2014/main" id="{90B0FC42-004B-BB88-554F-31EE8E9029FD}"/>
              </a:ext>
            </a:extLst>
          </p:cNvPr>
          <p:cNvSpPr txBox="1"/>
          <p:nvPr/>
        </p:nvSpPr>
        <p:spPr>
          <a:xfrm>
            <a:off x="7259014" y="5255231"/>
            <a:ext cx="1938970" cy="769441"/>
          </a:xfrm>
          <a:prstGeom prst="rect">
            <a:avLst/>
          </a:prstGeom>
          <a:solidFill>
            <a:schemeClr val="bg2"/>
          </a:solidFill>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保護者</a:t>
            </a:r>
          </a:p>
        </p:txBody>
      </p:sp>
      <p:pic>
        <p:nvPicPr>
          <p:cNvPr id="20" name="図 19">
            <a:extLst>
              <a:ext uri="{FF2B5EF4-FFF2-40B4-BE49-F238E27FC236}">
                <a16:creationId xmlns:a16="http://schemas.microsoft.com/office/drawing/2014/main" id="{8A917AAF-6716-9DFD-EE60-3E64CCC0CFC5}"/>
              </a:ext>
            </a:extLst>
          </p:cNvPr>
          <p:cNvPicPr>
            <a:picLocks noChangeAspect="1"/>
          </p:cNvPicPr>
          <p:nvPr/>
        </p:nvPicPr>
        <p:blipFill>
          <a:blip r:embed="rId5"/>
          <a:stretch>
            <a:fillRect/>
          </a:stretch>
        </p:blipFill>
        <p:spPr>
          <a:xfrm>
            <a:off x="3758688" y="248746"/>
            <a:ext cx="1383104" cy="1400502"/>
          </a:xfrm>
          <a:prstGeom prst="rect">
            <a:avLst/>
          </a:prstGeom>
        </p:spPr>
      </p:pic>
      <p:sp>
        <p:nvSpPr>
          <p:cNvPr id="21" name="テキスト ボックス 20">
            <a:extLst>
              <a:ext uri="{FF2B5EF4-FFF2-40B4-BE49-F238E27FC236}">
                <a16:creationId xmlns:a16="http://schemas.microsoft.com/office/drawing/2014/main" id="{190A77D9-5FD6-6A52-A5A2-16ECAE6F1C1E}"/>
              </a:ext>
            </a:extLst>
          </p:cNvPr>
          <p:cNvSpPr txBox="1"/>
          <p:nvPr/>
        </p:nvSpPr>
        <p:spPr>
          <a:xfrm>
            <a:off x="5567823" y="3485074"/>
            <a:ext cx="877163" cy="1568575"/>
          </a:xfrm>
          <a:prstGeom prst="rect">
            <a:avLst/>
          </a:prstGeom>
          <a:noFill/>
        </p:spPr>
        <p:txBody>
          <a:bodyPr vert="eaVert" wrap="square" rtlCol="0">
            <a:spAutoFit/>
          </a:bodyPr>
          <a:lstStyle/>
          <a:p>
            <a:pPr algn="l"/>
            <a:r>
              <a:rPr lang="ja-JP" altLang="en-US" sz="4500" b="1" dirty="0">
                <a:solidFill>
                  <a:schemeClr val="bg1"/>
                </a:solidFill>
                <a:latin typeface="UD デジタル 教科書体 NP-B" panose="02020700000000000000" pitchFamily="18" charset="-128"/>
                <a:ea typeface="UD デジタル 教科書体 NP-B" panose="02020700000000000000" pitchFamily="18" charset="-128"/>
              </a:rPr>
              <a:t>学校</a:t>
            </a:r>
          </a:p>
        </p:txBody>
      </p:sp>
      <p:sp>
        <p:nvSpPr>
          <p:cNvPr id="23" name="テキスト ボックス 22">
            <a:extLst>
              <a:ext uri="{FF2B5EF4-FFF2-40B4-BE49-F238E27FC236}">
                <a16:creationId xmlns:a16="http://schemas.microsoft.com/office/drawing/2014/main" id="{6F5567D5-53D9-980D-BD33-8E9ABCA63740}"/>
              </a:ext>
            </a:extLst>
          </p:cNvPr>
          <p:cNvSpPr txBox="1"/>
          <p:nvPr/>
        </p:nvSpPr>
        <p:spPr>
          <a:xfrm>
            <a:off x="8940243" y="1880475"/>
            <a:ext cx="1446550" cy="2969666"/>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教職員は</a:t>
            </a:r>
          </a:p>
          <a:p>
            <a:pPr algn="l"/>
            <a:r>
              <a:rPr lang="ja-JP" altLang="en-US" sz="2500" dirty="0">
                <a:latin typeface="UD デジタル 教科書体 NP-B" panose="02020700000000000000" pitchFamily="18" charset="-128"/>
                <a:ea typeface="UD デジタル 教科書体 NP-B" panose="02020700000000000000" pitchFamily="18" charset="-128"/>
              </a:rPr>
              <a:t>地域の学校を</a:t>
            </a:r>
          </a:p>
          <a:p>
            <a:pPr algn="l"/>
            <a:r>
              <a:rPr lang="ja-JP" altLang="en-US" sz="2500" dirty="0">
                <a:latin typeface="UD デジタル 教科書体 NP-B" panose="02020700000000000000" pitchFamily="18" charset="-128"/>
                <a:ea typeface="UD デジタル 教科書体 NP-B" panose="02020700000000000000" pitchFamily="18" charset="-128"/>
              </a:rPr>
              <a:t>通り過ぎる</a:t>
            </a:r>
            <a:r>
              <a:rPr lang="ja-JP" altLang="en-US" sz="3200" b="1" dirty="0">
                <a:latin typeface="UD デジタル 教科書体 NP-B" panose="02020700000000000000" pitchFamily="18" charset="-128"/>
                <a:ea typeface="UD デジタル 教科書体 NP-B" panose="02020700000000000000" pitchFamily="18" charset="-128"/>
              </a:rPr>
              <a:t>「風」</a:t>
            </a:r>
            <a:endParaRPr lang="ja-JP" altLang="en-US" sz="2500" b="1" dirty="0">
              <a:latin typeface="UD デジタル 教科書体 NP-B" panose="02020700000000000000" pitchFamily="18" charset="-128"/>
              <a:ea typeface="UD デジタル 教科書体 NP-B" panose="02020700000000000000" pitchFamily="18" charset="-128"/>
            </a:endParaRPr>
          </a:p>
        </p:txBody>
      </p:sp>
      <p:sp>
        <p:nvSpPr>
          <p:cNvPr id="24" name="テキスト ボックス 23">
            <a:extLst>
              <a:ext uri="{FF2B5EF4-FFF2-40B4-BE49-F238E27FC236}">
                <a16:creationId xmlns:a16="http://schemas.microsoft.com/office/drawing/2014/main" id="{FB3C0A0C-F6AB-8790-F66B-294D73FC37C2}"/>
              </a:ext>
            </a:extLst>
          </p:cNvPr>
          <p:cNvSpPr txBox="1"/>
          <p:nvPr/>
        </p:nvSpPr>
        <p:spPr>
          <a:xfrm>
            <a:off x="7801656" y="1880475"/>
            <a:ext cx="877163" cy="2048766"/>
          </a:xfrm>
          <a:prstGeom prst="rect">
            <a:avLst/>
          </a:prstGeom>
          <a:solidFill>
            <a:schemeClr val="bg2"/>
          </a:solidFill>
        </p:spPr>
        <p:txBody>
          <a:bodyPr vert="eaVert" wrap="square" rtlCol="0">
            <a:spAutoFit/>
          </a:bodyPr>
          <a:lstStyle/>
          <a:p>
            <a:pPr algn="l"/>
            <a:r>
              <a:rPr lang="ja-JP" altLang="en-US" sz="4500" b="1" dirty="0">
                <a:latin typeface="UD デジタル 教科書体 NP-B" panose="02020700000000000000" pitchFamily="18" charset="-128"/>
                <a:ea typeface="UD デジタル 教科書体 NP-B" panose="02020700000000000000" pitchFamily="18" charset="-128"/>
              </a:rPr>
              <a:t>教職員</a:t>
            </a:r>
          </a:p>
        </p:txBody>
      </p:sp>
      <p:sp>
        <p:nvSpPr>
          <p:cNvPr id="26" name="テキスト ボックス 25">
            <a:extLst>
              <a:ext uri="{FF2B5EF4-FFF2-40B4-BE49-F238E27FC236}">
                <a16:creationId xmlns:a16="http://schemas.microsoft.com/office/drawing/2014/main" id="{495AA45A-3F80-DF10-9A05-0AD35A91178D}"/>
              </a:ext>
            </a:extLst>
          </p:cNvPr>
          <p:cNvSpPr txBox="1"/>
          <p:nvPr/>
        </p:nvSpPr>
        <p:spPr>
          <a:xfrm>
            <a:off x="2015003" y="372023"/>
            <a:ext cx="1723549"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教職員が変わって学校が変わるのは「風」によるもの。</a:t>
            </a:r>
            <a:endParaRPr lang="en-US" altLang="ja-JP" sz="2500" dirty="0">
              <a:latin typeface="UD デジタル 教科書体 NP-B" panose="02020700000000000000" pitchFamily="18" charset="-128"/>
              <a:ea typeface="UD デジタル 教科書体 NP-B" panose="02020700000000000000" pitchFamily="18" charset="-128"/>
            </a:endParaRPr>
          </a:p>
          <a:p>
            <a:pPr algn="l"/>
            <a:r>
              <a:rPr lang="ja-JP" altLang="en-US" sz="2500" dirty="0">
                <a:latin typeface="UD デジタル 教科書体 NP-B" panose="02020700000000000000" pitchFamily="18" charset="-128"/>
                <a:ea typeface="UD デジタル 教科書体 NP-B" panose="02020700000000000000" pitchFamily="18" charset="-128"/>
              </a:rPr>
              <a:t>教職員は「風」としての分をわきまえることが大事。</a:t>
            </a:r>
          </a:p>
        </p:txBody>
      </p:sp>
      <p:sp>
        <p:nvSpPr>
          <p:cNvPr id="28" name="テキスト ボックス 27">
            <a:extLst>
              <a:ext uri="{FF2B5EF4-FFF2-40B4-BE49-F238E27FC236}">
                <a16:creationId xmlns:a16="http://schemas.microsoft.com/office/drawing/2014/main" id="{070893C0-D67C-D75C-E9AE-8A1BA148335F}"/>
              </a:ext>
            </a:extLst>
          </p:cNvPr>
          <p:cNvSpPr txBox="1"/>
          <p:nvPr/>
        </p:nvSpPr>
        <p:spPr>
          <a:xfrm>
            <a:off x="599499" y="381548"/>
            <a:ext cx="1338828" cy="4497317"/>
          </a:xfrm>
          <a:prstGeom prst="rect">
            <a:avLst/>
          </a:prstGeom>
          <a:solidFill>
            <a:srgbClr val="FEFB41"/>
          </a:solidFill>
        </p:spPr>
        <p:txBody>
          <a:bodyPr vert="eaVert" wrap="square" rtlCol="0">
            <a:spAutoFit/>
          </a:bodyPr>
          <a:lstStyle/>
          <a:p>
            <a:pPr algn="l"/>
            <a:r>
              <a:rPr lang="ja-JP" altLang="en-US" sz="2500" dirty="0">
                <a:latin typeface="UD デジタル 教科書体 NP-B" panose="02020700000000000000" pitchFamily="18" charset="-128"/>
                <a:ea typeface="UD デジタル 教科書体 NP-B" panose="02020700000000000000" pitchFamily="18" charset="-128"/>
              </a:rPr>
              <a:t>「土」に根付く学校を変えていくには、地域、保護者の力が必要。</a:t>
            </a:r>
          </a:p>
        </p:txBody>
      </p:sp>
      <p:sp>
        <p:nvSpPr>
          <p:cNvPr id="2" name="テキスト ボックス 1">
            <a:extLst>
              <a:ext uri="{FF2B5EF4-FFF2-40B4-BE49-F238E27FC236}">
                <a16:creationId xmlns:a16="http://schemas.microsoft.com/office/drawing/2014/main" id="{5DA05E18-1FBD-F104-E5A2-174A1CD73D8F}"/>
              </a:ext>
            </a:extLst>
          </p:cNvPr>
          <p:cNvSpPr txBox="1"/>
          <p:nvPr/>
        </p:nvSpPr>
        <p:spPr>
          <a:xfrm>
            <a:off x="1390232" y="6226254"/>
            <a:ext cx="9773528" cy="646331"/>
          </a:xfrm>
          <a:prstGeom prst="rect">
            <a:avLst/>
          </a:prstGeom>
          <a:noFill/>
        </p:spPr>
        <p:txBody>
          <a:bodyPr wrap="square" rtlCol="0">
            <a:spAutoFit/>
          </a:bodyPr>
          <a:lstStyle/>
          <a:p>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コミュニティ・スクールを持続可能にする地域コーディネーターのキックオフ</a:t>
            </a:r>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　　　　　　　　　　　　　　</a:t>
            </a:r>
            <a:endPar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endParaRPr>
          </a:p>
          <a:p>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　　　　　　　　　　　　　　　　　　　　　　　　　　　　　青木一・前川浩一（</a:t>
            </a:r>
            <a:r>
              <a:rPr kumimoji="1" lang="en-US" altLang="ja-JP" dirty="0">
                <a:solidFill>
                  <a:schemeClr val="bg1"/>
                </a:solidFill>
                <a:latin typeface="UD デジタル 教科書体 NP-B" panose="02020700000000000000" pitchFamily="18" charset="-128"/>
                <a:ea typeface="UD デジタル 教科書体 NP-B" panose="02020700000000000000" pitchFamily="18" charset="-128"/>
              </a:rPr>
              <a:t>2019</a:t>
            </a:r>
            <a:r>
              <a:rPr kumimoji="1" lang="ja-JP" altLang="en-US" dirty="0">
                <a:solidFill>
                  <a:schemeClr val="bg1"/>
                </a:solidFill>
                <a:latin typeface="UD デジタル 教科書体 NP-B" panose="02020700000000000000" pitchFamily="18" charset="-128"/>
                <a:ea typeface="UD デジタル 教科書体 NP-B" panose="02020700000000000000" pitchFamily="18" charset="-128"/>
              </a:rPr>
              <a:t>）</a:t>
            </a:r>
          </a:p>
        </p:txBody>
      </p:sp>
    </p:spTree>
    <p:extLst>
      <p:ext uri="{BB962C8B-B14F-4D97-AF65-F5344CB8AC3E}">
        <p14:creationId xmlns:p14="http://schemas.microsoft.com/office/powerpoint/2010/main" val="3575306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23BC1-43BF-CAA6-EE0C-907AB66AA4C5}"/>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BE9B8EBD-9CDD-243D-F27F-EB53D8731169}"/>
              </a:ext>
            </a:extLst>
          </p:cNvPr>
          <p:cNvSpPr>
            <a:spLocks noGrp="1"/>
          </p:cNvSpPr>
          <p:nvPr>
            <p:ph idx="1"/>
          </p:nvPr>
        </p:nvSpPr>
        <p:spPr>
          <a:xfrm>
            <a:off x="216336" y="13332"/>
            <a:ext cx="11902440" cy="5810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13" name="テキスト ボックス 12">
            <a:extLst>
              <a:ext uri="{FF2B5EF4-FFF2-40B4-BE49-F238E27FC236}">
                <a16:creationId xmlns:a16="http://schemas.microsoft.com/office/drawing/2014/main" id="{A794063C-5EF3-F7DE-42DC-F83C0B0D1F90}"/>
              </a:ext>
            </a:extLst>
          </p:cNvPr>
          <p:cNvSpPr txBox="1"/>
          <p:nvPr/>
        </p:nvSpPr>
        <p:spPr>
          <a:xfrm>
            <a:off x="216336" y="1443841"/>
            <a:ext cx="11902440" cy="3970318"/>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５つの推進方策</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１．学校安全に関する組織的取組の推進</a:t>
            </a:r>
            <a:endParaRPr kumimoji="1" lang="en-US" altLang="ja-JP"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２．家庭・地域・関係機関等との連携・協働による学校　　</a:t>
            </a:r>
            <a:endParaRPr kumimoji="1" lang="en-US" altLang="ja-JP"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　　安全の推進</a:t>
            </a:r>
            <a:endParaRPr kumimoji="1" lang="en-US" altLang="ja-JP"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３．学校における安全に関する教育の充実</a:t>
            </a:r>
            <a:endParaRPr kumimoji="1" lang="en-US" altLang="ja-JP"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４．学校における安全管理の取組の充実</a:t>
            </a:r>
            <a:endParaRPr kumimoji="1" lang="en-US" altLang="ja-JP"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５．学校安全の推進方策に関する横断的な事項等</a:t>
            </a:r>
          </a:p>
        </p:txBody>
      </p:sp>
    </p:spTree>
    <p:extLst>
      <p:ext uri="{BB962C8B-B14F-4D97-AF65-F5344CB8AC3E}">
        <p14:creationId xmlns:p14="http://schemas.microsoft.com/office/powerpoint/2010/main" val="191509420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B4D7D-32A9-21EC-0FD9-C216DFF08978}"/>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53F8EFD4-2DCC-0FFD-8650-4F52F7B963B4}"/>
              </a:ext>
            </a:extLst>
          </p:cNvPr>
          <p:cNvSpPr>
            <a:spLocks noGrp="1"/>
          </p:cNvSpPr>
          <p:nvPr>
            <p:ph idx="1"/>
          </p:nvPr>
        </p:nvSpPr>
        <p:spPr>
          <a:xfrm>
            <a:off x="216336" y="13332"/>
            <a:ext cx="11902440" cy="5048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3" name="テキスト ボックス 2">
            <a:extLst>
              <a:ext uri="{FF2B5EF4-FFF2-40B4-BE49-F238E27FC236}">
                <a16:creationId xmlns:a16="http://schemas.microsoft.com/office/drawing/2014/main" id="{A4A32546-FC61-6B78-632D-4CB6DB09C482}"/>
              </a:ext>
            </a:extLst>
          </p:cNvPr>
          <p:cNvSpPr txBox="1"/>
          <p:nvPr/>
        </p:nvSpPr>
        <p:spPr>
          <a:xfrm>
            <a:off x="216336" y="1481078"/>
            <a:ext cx="11902440" cy="2862322"/>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推進方策１．学校安全に関する組織的取組の推進</a:t>
            </a:r>
            <a:endParaRPr kumimoji="1" lang="en-US" altLang="ja-JP"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〇セーフティプロモーションスクールの考え方を取り入れ、</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学校安全計画を見直すサイクルの確立</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〇学校を取り巻く</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地域の自然的環境をはじめとする様々なリスクを想定した危機管理マニュアルの作成・見直し</a:t>
            </a:r>
          </a:p>
        </p:txBody>
      </p:sp>
    </p:spTree>
    <p:extLst>
      <p:ext uri="{BB962C8B-B14F-4D97-AF65-F5344CB8AC3E}">
        <p14:creationId xmlns:p14="http://schemas.microsoft.com/office/powerpoint/2010/main" val="850594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5F06C4-B6CD-1D05-CCF4-96CA6649D4CD}"/>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D1ED14D0-D5B4-D960-84EA-54AF0E4FC94B}"/>
              </a:ext>
            </a:extLst>
          </p:cNvPr>
          <p:cNvSpPr>
            <a:spLocks noGrp="1"/>
          </p:cNvSpPr>
          <p:nvPr>
            <p:ph idx="1"/>
          </p:nvPr>
        </p:nvSpPr>
        <p:spPr>
          <a:xfrm>
            <a:off x="216336" y="13332"/>
            <a:ext cx="11902440" cy="5048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2" name="テキスト ボックス 1">
            <a:extLst>
              <a:ext uri="{FF2B5EF4-FFF2-40B4-BE49-F238E27FC236}">
                <a16:creationId xmlns:a16="http://schemas.microsoft.com/office/drawing/2014/main" id="{683B821A-CCAA-F905-5FD1-7F8B6D2CDD05}"/>
              </a:ext>
            </a:extLst>
          </p:cNvPr>
          <p:cNvSpPr txBox="1"/>
          <p:nvPr/>
        </p:nvSpPr>
        <p:spPr>
          <a:xfrm>
            <a:off x="144780" y="819092"/>
            <a:ext cx="11902440" cy="3970318"/>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推進方策２．家庭、地域、関係機関等との連携・協働による学校安全の推進</a:t>
            </a:r>
            <a:endParaRPr kumimoji="1" lang="en-US" altLang="ja-JP"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コミュニティ・スクール等</a:t>
            </a: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、学校と地域との連携・協働の仕組みを活用した学校安全の取組の推進</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〇通学時の安全確保に関する地域の推進体制の構築、通学路交通安全プログラムに基づく</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関係機関が連携した</a:t>
            </a: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取組の強化・活性化</a:t>
            </a:r>
          </a:p>
        </p:txBody>
      </p:sp>
      <p:sp>
        <p:nvSpPr>
          <p:cNvPr id="5" name="テキスト ボックス 4">
            <a:extLst>
              <a:ext uri="{FF2B5EF4-FFF2-40B4-BE49-F238E27FC236}">
                <a16:creationId xmlns:a16="http://schemas.microsoft.com/office/drawing/2014/main" id="{7184C18B-A170-30F4-1854-F0939BB602DB}"/>
              </a:ext>
            </a:extLst>
          </p:cNvPr>
          <p:cNvSpPr txBox="1"/>
          <p:nvPr/>
        </p:nvSpPr>
        <p:spPr>
          <a:xfrm>
            <a:off x="144780" y="4941992"/>
            <a:ext cx="11902440" cy="1754326"/>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推進方策３．学校における安全に関する教育の充実</a:t>
            </a:r>
            <a:endParaRPr kumimoji="1" lang="en-US" altLang="ja-JP"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〇</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地域の災害リスク</a:t>
            </a: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を踏まえた</a:t>
            </a:r>
            <a:r>
              <a:rPr kumimoji="1" lang="ja-JP" altLang="en-US" sz="3600" b="1" i="0" u="none" strike="noStrike" kern="1200" cap="none" spc="0" normalizeH="0" baseline="0" noProof="0" dirty="0">
                <a:ln>
                  <a:solidFill>
                    <a:srgbClr val="A53010"/>
                  </a:solidFill>
                </a:ln>
                <a:solidFill>
                  <a:prstClr val="white"/>
                </a:solidFill>
                <a:effectLst/>
                <a:highlight>
                  <a:srgbClr val="000080"/>
                </a:highlight>
                <a:uLnTx/>
                <a:uFillTx/>
                <a:latin typeface="UD デジタル 教科書体 NP" panose="02020400000000000000" pitchFamily="18" charset="-128"/>
                <a:ea typeface="UD デジタル 教科書体 NP" panose="02020400000000000000" pitchFamily="18" charset="-128"/>
                <a:cs typeface="+mn-cs"/>
              </a:rPr>
              <a:t>実践的な防災教育の充実、関係機関（消防団等）との連携</a:t>
            </a: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の強化</a:t>
            </a:r>
          </a:p>
        </p:txBody>
      </p:sp>
    </p:spTree>
    <p:extLst>
      <p:ext uri="{BB962C8B-B14F-4D97-AF65-F5344CB8AC3E}">
        <p14:creationId xmlns:p14="http://schemas.microsoft.com/office/powerpoint/2010/main" val="13556569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CD517ECB-8BDA-1AC3-5667-CB94FE646045}"/>
              </a:ext>
            </a:extLst>
          </p:cNvPr>
          <p:cNvSpPr>
            <a:spLocks noGrp="1"/>
          </p:cNvSpPr>
          <p:nvPr>
            <p:ph idx="1"/>
          </p:nvPr>
        </p:nvSpPr>
        <p:spPr>
          <a:xfrm>
            <a:off x="0" y="0"/>
            <a:ext cx="11902440" cy="5048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5" name="テキスト ボックス 4">
            <a:extLst>
              <a:ext uri="{FF2B5EF4-FFF2-40B4-BE49-F238E27FC236}">
                <a16:creationId xmlns:a16="http://schemas.microsoft.com/office/drawing/2014/main" id="{F78EE843-CAB7-AA9D-B73C-96C288C2BC37}"/>
              </a:ext>
            </a:extLst>
          </p:cNvPr>
          <p:cNvSpPr txBox="1"/>
          <p:nvPr/>
        </p:nvSpPr>
        <p:spPr>
          <a:xfrm>
            <a:off x="144780" y="504828"/>
            <a:ext cx="11902440" cy="1200329"/>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1" i="0" u="none" strike="noStrike" kern="1200" cap="none" spc="0" normalizeH="0" baseline="0" noProof="0" dirty="0">
                <a:ln>
                  <a:solidFill>
                    <a:srgbClr val="A53010"/>
                  </a:solidFill>
                </a:ln>
                <a:solidFill>
                  <a:prstClr val="black"/>
                </a:solidFill>
                <a:effectLst/>
                <a:highlight>
                  <a:srgbClr val="00FFFF"/>
                </a:highlight>
                <a:uLnTx/>
                <a:uFillTx/>
                <a:latin typeface="UD デジタル 教科書体 NP" panose="02020400000000000000" pitchFamily="18" charset="-128"/>
                <a:ea typeface="UD デジタル 教科書体 NP" panose="02020400000000000000" pitchFamily="18" charset="-128"/>
                <a:cs typeface="+mn-cs"/>
              </a:rPr>
              <a:t>愛媛県の防災体制の現状</a:t>
            </a:r>
          </a:p>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○令和７年度学校防災体制に関する調査結果より</a:t>
            </a:r>
          </a:p>
        </p:txBody>
      </p:sp>
      <p:graphicFrame>
        <p:nvGraphicFramePr>
          <p:cNvPr id="9" name="グラフ 8">
            <a:extLst>
              <a:ext uri="{FF2B5EF4-FFF2-40B4-BE49-F238E27FC236}">
                <a16:creationId xmlns:a16="http://schemas.microsoft.com/office/drawing/2014/main" id="{E4EDD654-567B-1464-6C5A-C1B6C911BC34}"/>
              </a:ext>
            </a:extLst>
          </p:cNvPr>
          <p:cNvGraphicFramePr>
            <a:graphicFrameLocks/>
          </p:cNvGraphicFramePr>
          <p:nvPr/>
        </p:nvGraphicFramePr>
        <p:xfrm>
          <a:off x="144779" y="2560757"/>
          <a:ext cx="5827233" cy="40260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0" name="グラフ 9">
            <a:extLst>
              <a:ext uri="{FF2B5EF4-FFF2-40B4-BE49-F238E27FC236}">
                <a16:creationId xmlns:a16="http://schemas.microsoft.com/office/drawing/2014/main" id="{6838C977-6905-EEE3-FF05-09AE889BE6C4}"/>
              </a:ext>
            </a:extLst>
          </p:cNvPr>
          <p:cNvGraphicFramePr>
            <a:graphicFrameLocks/>
          </p:cNvGraphicFramePr>
          <p:nvPr/>
        </p:nvGraphicFramePr>
        <p:xfrm>
          <a:off x="6219990" y="2560757"/>
          <a:ext cx="5827233" cy="4026023"/>
        </p:xfrm>
        <a:graphic>
          <a:graphicData uri="http://schemas.openxmlformats.org/drawingml/2006/chart">
            <c:chart xmlns:c="http://schemas.openxmlformats.org/drawingml/2006/chart" xmlns:r="http://schemas.openxmlformats.org/officeDocument/2006/relationships" r:id="rId4"/>
          </a:graphicData>
        </a:graphic>
      </p:graphicFrame>
      <p:sp>
        <p:nvSpPr>
          <p:cNvPr id="11" name="テキスト ボックス 10">
            <a:extLst>
              <a:ext uri="{FF2B5EF4-FFF2-40B4-BE49-F238E27FC236}">
                <a16:creationId xmlns:a16="http://schemas.microsoft.com/office/drawing/2014/main" id="{0D74EB7D-3A95-86B5-4972-B6EF2C797433}"/>
              </a:ext>
            </a:extLst>
          </p:cNvPr>
          <p:cNvSpPr txBox="1"/>
          <p:nvPr/>
        </p:nvSpPr>
        <p:spPr>
          <a:xfrm>
            <a:off x="144780" y="1809791"/>
            <a:ext cx="10471559" cy="646331"/>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今年度、学校防災マニュアルの見直しを行ったか。</a:t>
            </a:r>
          </a:p>
        </p:txBody>
      </p:sp>
    </p:spTree>
    <p:extLst>
      <p:ext uri="{BB962C8B-B14F-4D97-AF65-F5344CB8AC3E}">
        <p14:creationId xmlns:p14="http://schemas.microsoft.com/office/powerpoint/2010/main" val="32420169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9935C0-0C36-E199-91F3-F7AD93A12E56}"/>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EA84D4AC-A418-A8E7-A6EC-EDFE83177082}"/>
              </a:ext>
            </a:extLst>
          </p:cNvPr>
          <p:cNvSpPr>
            <a:spLocks noGrp="1"/>
          </p:cNvSpPr>
          <p:nvPr>
            <p:ph idx="1"/>
          </p:nvPr>
        </p:nvSpPr>
        <p:spPr>
          <a:xfrm>
            <a:off x="0" y="0"/>
            <a:ext cx="11902440" cy="5048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11" name="テキスト ボックス 10">
            <a:extLst>
              <a:ext uri="{FF2B5EF4-FFF2-40B4-BE49-F238E27FC236}">
                <a16:creationId xmlns:a16="http://schemas.microsoft.com/office/drawing/2014/main" id="{DA3C1EA9-AEFA-BB42-F730-E63C76F8F6F6}"/>
              </a:ext>
            </a:extLst>
          </p:cNvPr>
          <p:cNvSpPr txBox="1"/>
          <p:nvPr/>
        </p:nvSpPr>
        <p:spPr>
          <a:xfrm>
            <a:off x="267548" y="1188615"/>
            <a:ext cx="10471559" cy="646331"/>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どんな避難訓練をしたか。（複数回答可）</a:t>
            </a:r>
          </a:p>
        </p:txBody>
      </p:sp>
      <p:graphicFrame>
        <p:nvGraphicFramePr>
          <p:cNvPr id="2" name="グラフ 1">
            <a:extLst>
              <a:ext uri="{FF2B5EF4-FFF2-40B4-BE49-F238E27FC236}">
                <a16:creationId xmlns:a16="http://schemas.microsoft.com/office/drawing/2014/main" id="{CE51BA62-FB10-12B7-B913-93904F4CF14F}"/>
              </a:ext>
            </a:extLst>
          </p:cNvPr>
          <p:cNvGraphicFramePr>
            <a:graphicFrameLocks/>
          </p:cNvGraphicFramePr>
          <p:nvPr/>
        </p:nvGraphicFramePr>
        <p:xfrm>
          <a:off x="267548" y="1999281"/>
          <a:ext cx="5652805" cy="469598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グラフ 2">
            <a:extLst>
              <a:ext uri="{FF2B5EF4-FFF2-40B4-BE49-F238E27FC236}">
                <a16:creationId xmlns:a16="http://schemas.microsoft.com/office/drawing/2014/main" id="{DBFD84FF-7D69-641D-4F8A-CE665D26900A}"/>
              </a:ext>
            </a:extLst>
          </p:cNvPr>
          <p:cNvGraphicFramePr>
            <a:graphicFrameLocks/>
          </p:cNvGraphicFramePr>
          <p:nvPr/>
        </p:nvGraphicFramePr>
        <p:xfrm>
          <a:off x="6271649" y="1999280"/>
          <a:ext cx="5630791" cy="4695988"/>
        </p:xfrm>
        <a:graphic>
          <a:graphicData uri="http://schemas.openxmlformats.org/drawingml/2006/chart">
            <c:chart xmlns:c="http://schemas.openxmlformats.org/drawingml/2006/chart" xmlns:r="http://schemas.openxmlformats.org/officeDocument/2006/relationships" r:id="rId4"/>
          </a:graphicData>
        </a:graphic>
      </p:graphicFrame>
      <p:sp>
        <p:nvSpPr>
          <p:cNvPr id="5" name="四角形: 角を丸くする 4">
            <a:extLst>
              <a:ext uri="{FF2B5EF4-FFF2-40B4-BE49-F238E27FC236}">
                <a16:creationId xmlns:a16="http://schemas.microsoft.com/office/drawing/2014/main" id="{78563180-0715-C999-892C-0B86C8F2C240}"/>
              </a:ext>
            </a:extLst>
          </p:cNvPr>
          <p:cNvSpPr/>
          <p:nvPr/>
        </p:nvSpPr>
        <p:spPr>
          <a:xfrm>
            <a:off x="289560" y="3936569"/>
            <a:ext cx="4886874" cy="867906"/>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
        <p:nvSpPr>
          <p:cNvPr id="6" name="四角形: 角を丸くする 5">
            <a:extLst>
              <a:ext uri="{FF2B5EF4-FFF2-40B4-BE49-F238E27FC236}">
                <a16:creationId xmlns:a16="http://schemas.microsoft.com/office/drawing/2014/main" id="{7980A18B-8436-C040-EEC5-01D9423333B7}"/>
              </a:ext>
            </a:extLst>
          </p:cNvPr>
          <p:cNvSpPr/>
          <p:nvPr/>
        </p:nvSpPr>
        <p:spPr>
          <a:xfrm>
            <a:off x="6364639" y="3760920"/>
            <a:ext cx="4886874" cy="867906"/>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Tree>
    <p:extLst>
      <p:ext uri="{BB962C8B-B14F-4D97-AF65-F5344CB8AC3E}">
        <p14:creationId xmlns:p14="http://schemas.microsoft.com/office/powerpoint/2010/main" val="40291312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ABBE2D-A4FE-6434-D513-6C1A86126F1E}"/>
            </a:ext>
          </a:extLst>
        </p:cNvPr>
        <p:cNvGrpSpPr/>
        <p:nvPr/>
      </p:nvGrpSpPr>
      <p:grpSpPr>
        <a:xfrm>
          <a:off x="0" y="0"/>
          <a:ext cx="0" cy="0"/>
          <a:chOff x="0" y="0"/>
          <a:chExt cx="0" cy="0"/>
        </a:xfrm>
      </p:grpSpPr>
      <p:sp>
        <p:nvSpPr>
          <p:cNvPr id="4" name="コンテンツ プレースホルダー 2">
            <a:extLst>
              <a:ext uri="{FF2B5EF4-FFF2-40B4-BE49-F238E27FC236}">
                <a16:creationId xmlns:a16="http://schemas.microsoft.com/office/drawing/2014/main" id="{43D0E9B2-DFC4-B14D-287B-8CEA3186E6C7}"/>
              </a:ext>
            </a:extLst>
          </p:cNvPr>
          <p:cNvSpPr>
            <a:spLocks noGrp="1"/>
          </p:cNvSpPr>
          <p:nvPr>
            <p:ph idx="1"/>
          </p:nvPr>
        </p:nvSpPr>
        <p:spPr>
          <a:xfrm>
            <a:off x="0" y="0"/>
            <a:ext cx="11902440" cy="504828"/>
          </a:xfrm>
          <a:noFill/>
        </p:spPr>
        <p:txBody>
          <a:bodyPr>
            <a:noAutofit/>
          </a:bodyPr>
          <a:lstStyle/>
          <a:p>
            <a:r>
              <a:rPr lang="ja-JP" altLang="en-US" sz="36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③コミュニティ・スクールを生かした学校安全の充実</a:t>
            </a:r>
          </a:p>
        </p:txBody>
      </p:sp>
      <p:sp>
        <p:nvSpPr>
          <p:cNvPr id="11" name="テキスト ボックス 10">
            <a:extLst>
              <a:ext uri="{FF2B5EF4-FFF2-40B4-BE49-F238E27FC236}">
                <a16:creationId xmlns:a16="http://schemas.microsoft.com/office/drawing/2014/main" id="{ED1EF74A-E0A1-6A8B-02F9-EE7F5C7446C9}"/>
              </a:ext>
            </a:extLst>
          </p:cNvPr>
          <p:cNvSpPr txBox="1"/>
          <p:nvPr/>
        </p:nvSpPr>
        <p:spPr>
          <a:xfrm>
            <a:off x="376036" y="692670"/>
            <a:ext cx="10471559" cy="1200329"/>
          </a:xfrm>
          <a:prstGeom prst="rect">
            <a:avLst/>
          </a:prstGeom>
          <a:solidFill>
            <a:srgbClr val="FFFF00"/>
          </a:solid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1" lang="ja-JP" altLang="en-US" sz="3600" b="0" i="0" u="none" strike="noStrike" kern="1200" cap="none" spc="0" normalizeH="0" baseline="0" noProof="0" dirty="0">
                <a:ln>
                  <a:solidFill>
                    <a:srgbClr val="A53010"/>
                  </a:solidFill>
                </a:ln>
                <a:solidFill>
                  <a:prstClr val="black"/>
                </a:solidFill>
                <a:effectLst/>
                <a:uLnTx/>
                <a:uFillTx/>
                <a:latin typeface="UD デジタル 教科書体 NP" panose="02020400000000000000" pitchFamily="18" charset="-128"/>
                <a:ea typeface="UD デジタル 教科書体 NP" panose="02020400000000000000" pitchFamily="18" charset="-128"/>
                <a:cs typeface="+mn-cs"/>
              </a:rPr>
              <a:t>今年度、防災教育の取組としてどのようなことを行ったか（今年度中の実施予定を含む。）</a:t>
            </a:r>
          </a:p>
        </p:txBody>
      </p:sp>
      <p:graphicFrame>
        <p:nvGraphicFramePr>
          <p:cNvPr id="6" name="グラフ 5">
            <a:extLst>
              <a:ext uri="{FF2B5EF4-FFF2-40B4-BE49-F238E27FC236}">
                <a16:creationId xmlns:a16="http://schemas.microsoft.com/office/drawing/2014/main" id="{4B619A4C-6073-02E3-D9CD-8865370381F0}"/>
              </a:ext>
            </a:extLst>
          </p:cNvPr>
          <p:cNvGraphicFramePr>
            <a:graphicFrameLocks/>
          </p:cNvGraphicFramePr>
          <p:nvPr/>
        </p:nvGraphicFramePr>
        <p:xfrm>
          <a:off x="6349141" y="2080840"/>
          <a:ext cx="5580384" cy="464542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グラフ 1">
            <a:extLst>
              <a:ext uri="{FF2B5EF4-FFF2-40B4-BE49-F238E27FC236}">
                <a16:creationId xmlns:a16="http://schemas.microsoft.com/office/drawing/2014/main" id="{365F0989-13DC-EA36-0CA8-B4F2C03C82F5}"/>
              </a:ext>
            </a:extLst>
          </p:cNvPr>
          <p:cNvGraphicFramePr>
            <a:graphicFrameLocks/>
          </p:cNvGraphicFramePr>
          <p:nvPr/>
        </p:nvGraphicFramePr>
        <p:xfrm>
          <a:off x="376036" y="2080840"/>
          <a:ext cx="5580384" cy="4551188"/>
        </p:xfrm>
        <a:graphic>
          <a:graphicData uri="http://schemas.openxmlformats.org/drawingml/2006/chart">
            <c:chart xmlns:c="http://schemas.openxmlformats.org/drawingml/2006/chart" xmlns:r="http://schemas.openxmlformats.org/officeDocument/2006/relationships" r:id="rId4"/>
          </a:graphicData>
        </a:graphic>
      </p:graphicFrame>
      <p:sp>
        <p:nvSpPr>
          <p:cNvPr id="3" name="四角形: 角を丸くする 2">
            <a:extLst>
              <a:ext uri="{FF2B5EF4-FFF2-40B4-BE49-F238E27FC236}">
                <a16:creationId xmlns:a16="http://schemas.microsoft.com/office/drawing/2014/main" id="{9F42585B-EDD7-103C-42AE-B421D747A467}"/>
              </a:ext>
            </a:extLst>
          </p:cNvPr>
          <p:cNvSpPr/>
          <p:nvPr/>
        </p:nvSpPr>
        <p:spPr>
          <a:xfrm>
            <a:off x="924991" y="4866467"/>
            <a:ext cx="4886874" cy="867906"/>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
        <p:nvSpPr>
          <p:cNvPr id="5" name="四角形: 角を丸くする 4">
            <a:extLst>
              <a:ext uri="{FF2B5EF4-FFF2-40B4-BE49-F238E27FC236}">
                <a16:creationId xmlns:a16="http://schemas.microsoft.com/office/drawing/2014/main" id="{0EA02103-B0D4-0C17-A37F-F75318B827D9}"/>
              </a:ext>
            </a:extLst>
          </p:cNvPr>
          <p:cNvSpPr/>
          <p:nvPr/>
        </p:nvSpPr>
        <p:spPr>
          <a:xfrm>
            <a:off x="6695896" y="4914208"/>
            <a:ext cx="4886874" cy="867906"/>
          </a:xfrm>
          <a:prstGeom prst="roundRect">
            <a:avLst/>
          </a:prstGeom>
          <a:no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1" lang="ja-JP" altLang="en-US" sz="1800" b="0" i="0" u="none" strike="noStrike" kern="1200" cap="none" spc="0" normalizeH="0" baseline="0" noProof="0">
              <a:ln>
                <a:noFill/>
              </a:ln>
              <a:solidFill>
                <a:prstClr val="white"/>
              </a:solidFill>
              <a:effectLst/>
              <a:uLnTx/>
              <a:uFillTx/>
              <a:latin typeface="Century Gothic" panose="020B0502020202020204"/>
              <a:ea typeface="メイリオ" panose="020B0604030504040204" pitchFamily="50" charset="-128"/>
              <a:cs typeface="+mn-cs"/>
            </a:endParaRPr>
          </a:p>
        </p:txBody>
      </p:sp>
    </p:spTree>
    <p:extLst>
      <p:ext uri="{BB962C8B-B14F-4D97-AF65-F5344CB8AC3E}">
        <p14:creationId xmlns:p14="http://schemas.microsoft.com/office/powerpoint/2010/main" val="3734964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5854B83-0B23-E4EF-E912-1484C5A63FBD}"/>
              </a:ext>
            </a:extLst>
          </p:cNvPr>
          <p:cNvSpPr>
            <a:spLocks noGrp="1"/>
          </p:cNvSpPr>
          <p:nvPr>
            <p:ph type="title"/>
          </p:nvPr>
        </p:nvSpPr>
        <p:spPr>
          <a:xfrm>
            <a:off x="1605323" y="363457"/>
            <a:ext cx="4050894" cy="1280890"/>
          </a:xfrm>
        </p:spPr>
        <p:txBody>
          <a:bodyPr>
            <a:normAutofit fontScale="90000"/>
          </a:bodyPr>
          <a:lstStyle/>
          <a:p>
            <a:r>
              <a:rPr lang="ja-JP" altLang="en-US" sz="6600" b="1" dirty="0">
                <a:latin typeface="UD デジタル 教科書体 NP-B" panose="02020700000000000000" pitchFamily="18" charset="-128"/>
                <a:ea typeface="UD デジタル 教科書体 NP-B" panose="02020700000000000000" pitchFamily="18" charset="-128"/>
              </a:rPr>
              <a:t>本時の内容</a:t>
            </a:r>
          </a:p>
        </p:txBody>
      </p:sp>
      <p:sp>
        <p:nvSpPr>
          <p:cNvPr id="3" name="コンテンツ プレースホルダー 2">
            <a:extLst>
              <a:ext uri="{FF2B5EF4-FFF2-40B4-BE49-F238E27FC236}">
                <a16:creationId xmlns:a16="http://schemas.microsoft.com/office/drawing/2014/main" id="{D8046C12-B4FA-5D54-A3E7-A7F4F4575997}"/>
              </a:ext>
            </a:extLst>
          </p:cNvPr>
          <p:cNvSpPr>
            <a:spLocks noGrp="1"/>
          </p:cNvSpPr>
          <p:nvPr>
            <p:ph idx="1"/>
          </p:nvPr>
        </p:nvSpPr>
        <p:spPr>
          <a:xfrm>
            <a:off x="883920" y="1472171"/>
            <a:ext cx="10911840" cy="1575648"/>
          </a:xfrm>
          <a:solidFill>
            <a:schemeClr val="accent5">
              <a:lumMod val="20000"/>
              <a:lumOff val="80000"/>
            </a:schemeClr>
          </a:solidFill>
        </p:spPr>
        <p:txBody>
          <a:bodyPr>
            <a:noAutofit/>
          </a:bodyPr>
          <a:lstStyle/>
          <a:p>
            <a:pPr marL="0" indent="0">
              <a:buNone/>
            </a:pPr>
            <a:r>
              <a:rPr lang="ja-JP" altLang="en-US" sz="4400" b="1" dirty="0">
                <a:solidFill>
                  <a:schemeClr val="tx1"/>
                </a:solidFill>
                <a:latin typeface="UD デジタル 教科書体 NP-B" panose="02020700000000000000" pitchFamily="18" charset="-128"/>
                <a:ea typeface="UD デジタル 教科書体 NP-B" panose="02020700000000000000" pitchFamily="18" charset="-128"/>
              </a:rPr>
              <a:t>①なぜ、地域と学校との連携・協働が必要</a:t>
            </a:r>
            <a:endParaRPr lang="en-US" altLang="ja-JP" sz="4400" b="1" dirty="0">
              <a:solidFill>
                <a:schemeClr val="tx1"/>
              </a:solidFill>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400" b="1" dirty="0">
                <a:solidFill>
                  <a:schemeClr val="tx1"/>
                </a:solidFill>
                <a:latin typeface="UD デジタル 教科書体 NP-B" panose="02020700000000000000" pitchFamily="18" charset="-128"/>
                <a:ea typeface="UD デジタル 教科書体 NP-B" panose="02020700000000000000" pitchFamily="18" charset="-128"/>
              </a:rPr>
              <a:t>　なのか？</a:t>
            </a:r>
          </a:p>
        </p:txBody>
      </p:sp>
      <p:sp>
        <p:nvSpPr>
          <p:cNvPr id="5" name="テキスト ボックス 4">
            <a:extLst>
              <a:ext uri="{FF2B5EF4-FFF2-40B4-BE49-F238E27FC236}">
                <a16:creationId xmlns:a16="http://schemas.microsoft.com/office/drawing/2014/main" id="{52945E8E-4570-D0A0-C5D6-7A89FEF472E7}"/>
              </a:ext>
            </a:extLst>
          </p:cNvPr>
          <p:cNvSpPr txBox="1"/>
          <p:nvPr/>
        </p:nvSpPr>
        <p:spPr>
          <a:xfrm>
            <a:off x="883920" y="3383281"/>
            <a:ext cx="10911840" cy="1446550"/>
          </a:xfrm>
          <a:prstGeom prst="rect">
            <a:avLst/>
          </a:prstGeom>
          <a:solidFill>
            <a:schemeClr val="accent5">
              <a:lumMod val="20000"/>
              <a:lumOff val="80000"/>
            </a:schemeClr>
          </a:solidFill>
        </p:spPr>
        <p:txBody>
          <a:bodyPr wrap="square">
            <a:spAutoFit/>
          </a:bodyPr>
          <a:lstStyle/>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②コミュニティ・スクール、地域学校協働</a:t>
            </a:r>
            <a:endParaRPr lang="en-US" altLang="ja-JP" sz="44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　活動って何？</a:t>
            </a:r>
          </a:p>
        </p:txBody>
      </p:sp>
      <p:sp>
        <p:nvSpPr>
          <p:cNvPr id="6" name="テキスト ボックス 5">
            <a:extLst>
              <a:ext uri="{FF2B5EF4-FFF2-40B4-BE49-F238E27FC236}">
                <a16:creationId xmlns:a16="http://schemas.microsoft.com/office/drawing/2014/main" id="{41748166-6A1D-D324-B25F-8E10B46B6160}"/>
              </a:ext>
            </a:extLst>
          </p:cNvPr>
          <p:cNvSpPr txBox="1"/>
          <p:nvPr/>
        </p:nvSpPr>
        <p:spPr>
          <a:xfrm>
            <a:off x="883920" y="5165293"/>
            <a:ext cx="10911840" cy="1446550"/>
          </a:xfrm>
          <a:prstGeom prst="rect">
            <a:avLst/>
          </a:prstGeom>
          <a:solidFill>
            <a:schemeClr val="accent5">
              <a:lumMod val="20000"/>
              <a:lumOff val="80000"/>
            </a:schemeClr>
          </a:solidFill>
        </p:spPr>
        <p:txBody>
          <a:bodyPr wrap="square">
            <a:spAutoFit/>
          </a:bodyPr>
          <a:lstStyle/>
          <a:p>
            <a:pPr marL="0" indent="0">
              <a:buNone/>
            </a:pPr>
            <a:r>
              <a:rPr lang="ja-JP" altLang="en-US" sz="4400" b="1" dirty="0">
                <a:latin typeface="UD デジタル 教科書体 NP-B" panose="02020700000000000000" pitchFamily="18" charset="-128"/>
                <a:ea typeface="UD デジタル 教科書体 NP-B" panose="02020700000000000000" pitchFamily="18" charset="-128"/>
              </a:rPr>
              <a:t>③</a:t>
            </a:r>
            <a:r>
              <a:rPr kumimoji="1" lang="ja-JP" altLang="en-US" sz="4400" b="1" dirty="0">
                <a:latin typeface="UD デジタル 教科書体 NP-B" panose="02020700000000000000" pitchFamily="18" charset="-128"/>
                <a:ea typeface="UD デジタル 教科書体 NP-B" panose="02020700000000000000" pitchFamily="18" charset="-128"/>
              </a:rPr>
              <a:t>コミュニティ・スクールを生かした学校安全の充実</a:t>
            </a:r>
            <a:endParaRPr lang="en-US" altLang="ja-JP" sz="44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557202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a:extLst>
              <a:ext uri="{FF2B5EF4-FFF2-40B4-BE49-F238E27FC236}">
                <a16:creationId xmlns:a16="http://schemas.microsoft.com/office/drawing/2014/main" id="{64241723-0B40-0CBF-4746-C4FB1C2230A0}"/>
              </a:ext>
            </a:extLst>
          </p:cNvPr>
          <p:cNvSpPr>
            <a:spLocks noGrp="1"/>
          </p:cNvSpPr>
          <p:nvPr>
            <p:ph idx="1"/>
          </p:nvPr>
        </p:nvSpPr>
        <p:spPr>
          <a:xfrm>
            <a:off x="946757" y="2248049"/>
            <a:ext cx="11245243" cy="1881991"/>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①なぜ、地域と学校との</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連携・協働が必要なのか？</a:t>
            </a:r>
            <a:endParaRPr lang="en-US" altLang="ja-JP" sz="4800" b="1" dirty="0">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28467305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5A7F56D8-EA6E-EF9F-8E9F-CF5C766769C6}"/>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
        <p:nvSpPr>
          <p:cNvPr id="2" name="星 10 1">
            <a:extLst>
              <a:ext uri="{FF2B5EF4-FFF2-40B4-BE49-F238E27FC236}">
                <a16:creationId xmlns:a16="http://schemas.microsoft.com/office/drawing/2014/main" id="{FD665911-7673-E063-FD1F-0AA8EEABFED8}"/>
              </a:ext>
            </a:extLst>
          </p:cNvPr>
          <p:cNvSpPr/>
          <p:nvPr/>
        </p:nvSpPr>
        <p:spPr>
          <a:xfrm>
            <a:off x="346438" y="2498926"/>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不登校</a:t>
            </a: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いじめ</a:t>
            </a:r>
          </a:p>
        </p:txBody>
      </p:sp>
      <p:sp>
        <p:nvSpPr>
          <p:cNvPr id="5" name="星 10 4">
            <a:extLst>
              <a:ext uri="{FF2B5EF4-FFF2-40B4-BE49-F238E27FC236}">
                <a16:creationId xmlns:a16="http://schemas.microsoft.com/office/drawing/2014/main" id="{4A07B7E8-927A-D3DD-A33C-9F7951CF9540}"/>
              </a:ext>
            </a:extLst>
          </p:cNvPr>
          <p:cNvSpPr/>
          <p:nvPr/>
        </p:nvSpPr>
        <p:spPr>
          <a:xfrm>
            <a:off x="1060813" y="1288988"/>
            <a:ext cx="304800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教育の</a:t>
            </a:r>
            <a:endParaRPr lang="en-US" altLang="ja-JP" sz="2800" b="1" dirty="0">
              <a:solidFill>
                <a:schemeClr val="tx1"/>
              </a:solidFill>
              <a:latin typeface="UD デジタル 教科書体 NP-B" panose="02020700000000000000" pitchFamily="18" charset="-128"/>
              <a:ea typeface="UD デジタル 教科書体 NP-B" panose="02020700000000000000" pitchFamily="18" charset="-128"/>
            </a:endParaRP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ＩＣＴ化</a:t>
            </a:r>
          </a:p>
        </p:txBody>
      </p:sp>
      <p:sp>
        <p:nvSpPr>
          <p:cNvPr id="7" name="星 10 6">
            <a:extLst>
              <a:ext uri="{FF2B5EF4-FFF2-40B4-BE49-F238E27FC236}">
                <a16:creationId xmlns:a16="http://schemas.microsoft.com/office/drawing/2014/main" id="{A6A8DBED-5218-8EB5-F881-8639F21C5A2B}"/>
              </a:ext>
            </a:extLst>
          </p:cNvPr>
          <p:cNvSpPr/>
          <p:nvPr/>
        </p:nvSpPr>
        <p:spPr>
          <a:xfrm>
            <a:off x="3397613" y="2467176"/>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学力保障</a:t>
            </a:r>
          </a:p>
        </p:txBody>
      </p:sp>
      <p:sp>
        <p:nvSpPr>
          <p:cNvPr id="9" name="星 10 8">
            <a:extLst>
              <a:ext uri="{FF2B5EF4-FFF2-40B4-BE49-F238E27FC236}">
                <a16:creationId xmlns:a16="http://schemas.microsoft.com/office/drawing/2014/main" id="{72ACF432-F560-54DD-B425-3224C0DDDB2A}"/>
              </a:ext>
            </a:extLst>
          </p:cNvPr>
          <p:cNvSpPr/>
          <p:nvPr/>
        </p:nvSpPr>
        <p:spPr>
          <a:xfrm>
            <a:off x="4505689" y="1256973"/>
            <a:ext cx="3206748"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特別支援教育</a:t>
            </a:r>
          </a:p>
        </p:txBody>
      </p:sp>
      <p:sp>
        <p:nvSpPr>
          <p:cNvPr id="11" name="星 10 10">
            <a:extLst>
              <a:ext uri="{FF2B5EF4-FFF2-40B4-BE49-F238E27FC236}">
                <a16:creationId xmlns:a16="http://schemas.microsoft.com/office/drawing/2014/main" id="{BE32FC5C-AF84-0CAB-6A72-D0EAAA302517}"/>
              </a:ext>
            </a:extLst>
          </p:cNvPr>
          <p:cNvSpPr/>
          <p:nvPr/>
        </p:nvSpPr>
        <p:spPr>
          <a:xfrm>
            <a:off x="6280515" y="2444428"/>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教育格差</a:t>
            </a:r>
          </a:p>
        </p:txBody>
      </p:sp>
      <p:sp>
        <p:nvSpPr>
          <p:cNvPr id="13" name="星 10 12">
            <a:extLst>
              <a:ext uri="{FF2B5EF4-FFF2-40B4-BE49-F238E27FC236}">
                <a16:creationId xmlns:a16="http://schemas.microsoft.com/office/drawing/2014/main" id="{E4C464F9-5143-E863-D4D4-D8BB74EEAD28}"/>
              </a:ext>
            </a:extLst>
          </p:cNvPr>
          <p:cNvSpPr/>
          <p:nvPr/>
        </p:nvSpPr>
        <p:spPr>
          <a:xfrm>
            <a:off x="8109313" y="1256973"/>
            <a:ext cx="2508250" cy="108108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体験格差</a:t>
            </a:r>
          </a:p>
        </p:txBody>
      </p:sp>
      <p:sp>
        <p:nvSpPr>
          <p:cNvPr id="15" name="星 10 14">
            <a:extLst>
              <a:ext uri="{FF2B5EF4-FFF2-40B4-BE49-F238E27FC236}">
                <a16:creationId xmlns:a16="http://schemas.microsoft.com/office/drawing/2014/main" id="{60CB6B39-68C3-EED0-9794-387430D5B19D}"/>
              </a:ext>
            </a:extLst>
          </p:cNvPr>
          <p:cNvSpPr/>
          <p:nvPr/>
        </p:nvSpPr>
        <p:spPr>
          <a:xfrm>
            <a:off x="9252313" y="2444428"/>
            <a:ext cx="2730500" cy="1049338"/>
          </a:xfrm>
          <a:prstGeom prst="star10">
            <a:avLst/>
          </a:prstGeom>
          <a:solidFill>
            <a:srgbClr val="FFCC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子どもの</a:t>
            </a:r>
          </a:p>
          <a:p>
            <a:pPr algn="ctr"/>
            <a:r>
              <a:rPr lang="ja-JP" altLang="en-US" sz="2800" b="1" dirty="0">
                <a:solidFill>
                  <a:schemeClr val="tx1"/>
                </a:solidFill>
                <a:latin typeface="UD デジタル 教科書体 NP-B" panose="02020700000000000000" pitchFamily="18" charset="-128"/>
                <a:ea typeface="UD デジタル 教科書体 NP-B" panose="02020700000000000000" pitchFamily="18" charset="-128"/>
              </a:rPr>
              <a:t>安心・安全</a:t>
            </a:r>
          </a:p>
        </p:txBody>
      </p:sp>
      <p:pic>
        <p:nvPicPr>
          <p:cNvPr id="18" name="図 17">
            <a:extLst>
              <a:ext uri="{FF2B5EF4-FFF2-40B4-BE49-F238E27FC236}">
                <a16:creationId xmlns:a16="http://schemas.microsoft.com/office/drawing/2014/main" id="{63A3F877-4618-2074-7C9E-DCBCF7EE951D}"/>
              </a:ext>
            </a:extLst>
          </p:cNvPr>
          <p:cNvPicPr>
            <a:picLocks noChangeAspect="1"/>
          </p:cNvPicPr>
          <p:nvPr/>
        </p:nvPicPr>
        <p:blipFill>
          <a:blip r:embed="rId3"/>
          <a:stretch>
            <a:fillRect/>
          </a:stretch>
        </p:blipFill>
        <p:spPr>
          <a:xfrm>
            <a:off x="3908305" y="3761797"/>
            <a:ext cx="1590439" cy="1893872"/>
          </a:xfrm>
          <a:prstGeom prst="rect">
            <a:avLst/>
          </a:prstGeom>
        </p:spPr>
      </p:pic>
      <p:pic>
        <p:nvPicPr>
          <p:cNvPr id="21" name="図 20">
            <a:extLst>
              <a:ext uri="{FF2B5EF4-FFF2-40B4-BE49-F238E27FC236}">
                <a16:creationId xmlns:a16="http://schemas.microsoft.com/office/drawing/2014/main" id="{B73B666A-7B30-1136-CD4A-33237934E012}"/>
              </a:ext>
            </a:extLst>
          </p:cNvPr>
          <p:cNvPicPr>
            <a:picLocks noChangeAspect="1"/>
          </p:cNvPicPr>
          <p:nvPr/>
        </p:nvPicPr>
        <p:blipFill>
          <a:blip r:embed="rId4"/>
          <a:stretch>
            <a:fillRect/>
          </a:stretch>
        </p:blipFill>
        <p:spPr>
          <a:xfrm>
            <a:off x="7049782" y="3728714"/>
            <a:ext cx="1631949" cy="1893873"/>
          </a:xfrm>
          <a:prstGeom prst="rect">
            <a:avLst/>
          </a:prstGeom>
        </p:spPr>
      </p:pic>
      <p:sp>
        <p:nvSpPr>
          <p:cNvPr id="22" name="四角形: 角を丸くする 21">
            <a:extLst>
              <a:ext uri="{FF2B5EF4-FFF2-40B4-BE49-F238E27FC236}">
                <a16:creationId xmlns:a16="http://schemas.microsoft.com/office/drawing/2014/main" id="{0CF15C3A-F276-20E6-1036-87B3A7D3A8BB}"/>
              </a:ext>
            </a:extLst>
          </p:cNvPr>
          <p:cNvSpPr/>
          <p:nvPr/>
        </p:nvSpPr>
        <p:spPr>
          <a:xfrm>
            <a:off x="715892" y="4467368"/>
            <a:ext cx="3159007" cy="10810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教育課題が</a:t>
            </a:r>
          </a:p>
        </p:txBody>
      </p:sp>
      <p:sp>
        <p:nvSpPr>
          <p:cNvPr id="24" name="四角形: 角を丸くする 23">
            <a:extLst>
              <a:ext uri="{FF2B5EF4-FFF2-40B4-BE49-F238E27FC236}">
                <a16:creationId xmlns:a16="http://schemas.microsoft.com/office/drawing/2014/main" id="{3E8A0B72-A66A-FC85-F0C4-551999BA5809}"/>
              </a:ext>
            </a:extLst>
          </p:cNvPr>
          <p:cNvSpPr/>
          <p:nvPr/>
        </p:nvSpPr>
        <p:spPr>
          <a:xfrm>
            <a:off x="8681731" y="4423577"/>
            <a:ext cx="3159007" cy="1081089"/>
          </a:xfrm>
          <a:prstGeom prst="round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山積みに！！</a:t>
            </a:r>
          </a:p>
        </p:txBody>
      </p:sp>
      <p:sp>
        <p:nvSpPr>
          <p:cNvPr id="25" name="四角形: 角を丸くする 24">
            <a:extLst>
              <a:ext uri="{FF2B5EF4-FFF2-40B4-BE49-F238E27FC236}">
                <a16:creationId xmlns:a16="http://schemas.microsoft.com/office/drawing/2014/main" id="{F3606B0E-B0D6-837E-BBEB-215F7D4194AD}"/>
              </a:ext>
            </a:extLst>
          </p:cNvPr>
          <p:cNvSpPr/>
          <p:nvPr/>
        </p:nvSpPr>
        <p:spPr>
          <a:xfrm>
            <a:off x="1984375" y="5810252"/>
            <a:ext cx="9105991" cy="841374"/>
          </a:xfrm>
          <a:prstGeom prst="roundRect">
            <a:avLst>
              <a:gd name="adj" fmla="val 0"/>
            </a:avLst>
          </a:prstGeom>
          <a:solidFill>
            <a:srgbClr val="FF0000"/>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4400" b="1" dirty="0">
                <a:solidFill>
                  <a:schemeClr val="tx1"/>
                </a:solidFill>
                <a:latin typeface="UD デジタル 教科書体 NP-B" panose="02020700000000000000" pitchFamily="18" charset="-128"/>
                <a:ea typeface="UD デジタル 教科書体 NP-B" panose="02020700000000000000" pitchFamily="18" charset="-128"/>
              </a:rPr>
              <a:t>学校だけで解決するのは困難に</a:t>
            </a:r>
            <a:r>
              <a:rPr lang="en-US" altLang="ja-JP" sz="4400" b="1" dirty="0">
                <a:solidFill>
                  <a:schemeClr val="tx1"/>
                </a:solidFill>
                <a:latin typeface="UD デジタル 教科書体 NP-B" panose="02020700000000000000" pitchFamily="18" charset="-128"/>
                <a:ea typeface="UD デジタル 教科書体 NP-B" panose="02020700000000000000" pitchFamily="18" charset="-128"/>
              </a:rPr>
              <a:t>…</a:t>
            </a:r>
            <a:r>
              <a:rPr lang="ja-JP" altLang="en-US" sz="4400" dirty="0">
                <a:solidFill>
                  <a:schemeClr val="tx1"/>
                </a:solidFill>
                <a:latin typeface="UD デジタル 教科書体 NP-B" panose="02020700000000000000" pitchFamily="18" charset="-128"/>
                <a:ea typeface="UD デジタル 教科書体 NP-B" panose="02020700000000000000" pitchFamily="18" charset="-128"/>
              </a:rPr>
              <a:t>。</a:t>
            </a:r>
          </a:p>
        </p:txBody>
      </p:sp>
    </p:spTree>
    <p:extLst>
      <p:ext uri="{BB962C8B-B14F-4D97-AF65-F5344CB8AC3E}">
        <p14:creationId xmlns:p14="http://schemas.microsoft.com/office/powerpoint/2010/main" val="14755933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グループ化 18">
            <a:extLst>
              <a:ext uri="{FF2B5EF4-FFF2-40B4-BE49-F238E27FC236}">
                <a16:creationId xmlns:a16="http://schemas.microsoft.com/office/drawing/2014/main" id="{EC49AD9D-B524-2241-D559-8BA4648C1F56}"/>
              </a:ext>
            </a:extLst>
          </p:cNvPr>
          <p:cNvGrpSpPr/>
          <p:nvPr/>
        </p:nvGrpSpPr>
        <p:grpSpPr>
          <a:xfrm>
            <a:off x="523356" y="1396505"/>
            <a:ext cx="11145287" cy="4240429"/>
            <a:chOff x="331176" y="1247104"/>
            <a:chExt cx="11889670" cy="5605614"/>
          </a:xfrm>
        </p:grpSpPr>
        <p:grpSp>
          <p:nvGrpSpPr>
            <p:cNvPr id="13" name="グループ化 12">
              <a:extLst>
                <a:ext uri="{FF2B5EF4-FFF2-40B4-BE49-F238E27FC236}">
                  <a16:creationId xmlns:a16="http://schemas.microsoft.com/office/drawing/2014/main" id="{155608C3-AF2B-1F43-D0E4-C8E292163AC3}"/>
                </a:ext>
              </a:extLst>
            </p:cNvPr>
            <p:cNvGrpSpPr/>
            <p:nvPr/>
          </p:nvGrpSpPr>
          <p:grpSpPr>
            <a:xfrm>
              <a:off x="331176" y="1247104"/>
              <a:ext cx="11889670" cy="5605614"/>
              <a:chOff x="424225" y="771398"/>
              <a:chExt cx="11889670" cy="5605614"/>
            </a:xfrm>
          </p:grpSpPr>
          <p:pic>
            <p:nvPicPr>
              <p:cNvPr id="6" name="図 5">
                <a:extLst>
                  <a:ext uri="{FF2B5EF4-FFF2-40B4-BE49-F238E27FC236}">
                    <a16:creationId xmlns:a16="http://schemas.microsoft.com/office/drawing/2014/main" id="{2C68E793-1621-A408-4D5E-804564F2D005}"/>
                  </a:ext>
                </a:extLst>
              </p:cNvPr>
              <p:cNvPicPr>
                <a:picLocks noChangeAspect="1"/>
              </p:cNvPicPr>
              <p:nvPr/>
            </p:nvPicPr>
            <p:blipFill>
              <a:blip r:embed="rId3"/>
              <a:stretch>
                <a:fillRect/>
              </a:stretch>
            </p:blipFill>
            <p:spPr>
              <a:xfrm>
                <a:off x="6038694" y="2226573"/>
                <a:ext cx="2082800" cy="2830848"/>
              </a:xfrm>
              <a:prstGeom prst="rect">
                <a:avLst/>
              </a:prstGeom>
            </p:spPr>
          </p:pic>
          <p:pic>
            <p:nvPicPr>
              <p:cNvPr id="9" name="図 8">
                <a:extLst>
                  <a:ext uri="{FF2B5EF4-FFF2-40B4-BE49-F238E27FC236}">
                    <a16:creationId xmlns:a16="http://schemas.microsoft.com/office/drawing/2014/main" id="{74140A7B-68B9-D560-FBA6-A243D6EC83E4}"/>
                  </a:ext>
                </a:extLst>
              </p:cNvPr>
              <p:cNvPicPr>
                <a:picLocks noChangeAspect="1"/>
              </p:cNvPicPr>
              <p:nvPr/>
            </p:nvPicPr>
            <p:blipFill>
              <a:blip r:embed="rId4"/>
              <a:stretch>
                <a:fillRect/>
              </a:stretch>
            </p:blipFill>
            <p:spPr>
              <a:xfrm>
                <a:off x="4470606" y="2206813"/>
                <a:ext cx="2082800" cy="2830848"/>
              </a:xfrm>
              <a:prstGeom prst="rect">
                <a:avLst/>
              </a:prstGeom>
            </p:spPr>
          </p:pic>
          <p:pic>
            <p:nvPicPr>
              <p:cNvPr id="15" name="図 14">
                <a:extLst>
                  <a:ext uri="{FF2B5EF4-FFF2-40B4-BE49-F238E27FC236}">
                    <a16:creationId xmlns:a16="http://schemas.microsoft.com/office/drawing/2014/main" id="{0B841738-7CAA-C259-2A29-5E7FC9CE60C9}"/>
                  </a:ext>
                </a:extLst>
              </p:cNvPr>
              <p:cNvPicPr>
                <a:picLocks noChangeAspect="1"/>
              </p:cNvPicPr>
              <p:nvPr/>
            </p:nvPicPr>
            <p:blipFill>
              <a:blip r:embed="rId5"/>
              <a:stretch>
                <a:fillRect/>
              </a:stretch>
            </p:blipFill>
            <p:spPr>
              <a:xfrm>
                <a:off x="8221766" y="1973574"/>
                <a:ext cx="2082800" cy="2722614"/>
              </a:xfrm>
              <a:prstGeom prst="rect">
                <a:avLst/>
              </a:prstGeom>
            </p:spPr>
          </p:pic>
          <p:pic>
            <p:nvPicPr>
              <p:cNvPr id="18" name="図 17">
                <a:extLst>
                  <a:ext uri="{FF2B5EF4-FFF2-40B4-BE49-F238E27FC236}">
                    <a16:creationId xmlns:a16="http://schemas.microsoft.com/office/drawing/2014/main" id="{AC93DFFD-59EA-82D6-4F5C-BDE552B944FC}"/>
                  </a:ext>
                </a:extLst>
              </p:cNvPr>
              <p:cNvPicPr>
                <a:picLocks noChangeAspect="1"/>
              </p:cNvPicPr>
              <p:nvPr/>
            </p:nvPicPr>
            <p:blipFill>
              <a:blip r:embed="rId6"/>
              <a:stretch>
                <a:fillRect/>
              </a:stretch>
            </p:blipFill>
            <p:spPr>
              <a:xfrm>
                <a:off x="2135242" y="2105956"/>
                <a:ext cx="2232025" cy="2557163"/>
              </a:xfrm>
              <a:prstGeom prst="rect">
                <a:avLst/>
              </a:prstGeom>
            </p:spPr>
          </p:pic>
          <p:pic>
            <p:nvPicPr>
              <p:cNvPr id="21" name="図 20">
                <a:extLst>
                  <a:ext uri="{FF2B5EF4-FFF2-40B4-BE49-F238E27FC236}">
                    <a16:creationId xmlns:a16="http://schemas.microsoft.com/office/drawing/2014/main" id="{39FAC232-E407-2BDA-815E-2D78B2B05F8C}"/>
                  </a:ext>
                </a:extLst>
              </p:cNvPr>
              <p:cNvPicPr>
                <a:picLocks noChangeAspect="1"/>
              </p:cNvPicPr>
              <p:nvPr/>
            </p:nvPicPr>
            <p:blipFill>
              <a:blip r:embed="rId7"/>
              <a:stretch>
                <a:fillRect/>
              </a:stretch>
            </p:blipFill>
            <p:spPr>
              <a:xfrm>
                <a:off x="424225" y="2098541"/>
                <a:ext cx="1975397" cy="2644111"/>
              </a:xfrm>
              <a:prstGeom prst="rect">
                <a:avLst/>
              </a:prstGeom>
            </p:spPr>
          </p:pic>
          <p:pic>
            <p:nvPicPr>
              <p:cNvPr id="26" name="図 25">
                <a:extLst>
                  <a:ext uri="{FF2B5EF4-FFF2-40B4-BE49-F238E27FC236}">
                    <a16:creationId xmlns:a16="http://schemas.microsoft.com/office/drawing/2014/main" id="{53DB92AE-823B-2FFB-235B-E4ECEB7450EF}"/>
                  </a:ext>
                </a:extLst>
              </p:cNvPr>
              <p:cNvPicPr>
                <a:picLocks noChangeAspect="1"/>
              </p:cNvPicPr>
              <p:nvPr/>
            </p:nvPicPr>
            <p:blipFill>
              <a:blip r:embed="rId8"/>
              <a:stretch>
                <a:fillRect/>
              </a:stretch>
            </p:blipFill>
            <p:spPr>
              <a:xfrm>
                <a:off x="10090040" y="2000530"/>
                <a:ext cx="2223855" cy="2644111"/>
              </a:xfrm>
              <a:prstGeom prst="rect">
                <a:avLst/>
              </a:prstGeom>
            </p:spPr>
          </p:pic>
          <p:sp>
            <p:nvSpPr>
              <p:cNvPr id="3" name="矢印: 下カーブ 2">
                <a:extLst>
                  <a:ext uri="{FF2B5EF4-FFF2-40B4-BE49-F238E27FC236}">
                    <a16:creationId xmlns:a16="http://schemas.microsoft.com/office/drawing/2014/main" id="{4DD88F1F-5991-CFE7-9D08-1C2FC737B845}"/>
                  </a:ext>
                </a:extLst>
              </p:cNvPr>
              <p:cNvSpPr/>
              <p:nvPr/>
            </p:nvSpPr>
            <p:spPr>
              <a:xfrm flipH="1">
                <a:off x="1914391" y="1556709"/>
                <a:ext cx="3261665" cy="84188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7" name="矢印: 下カーブ 6">
                <a:extLst>
                  <a:ext uri="{FF2B5EF4-FFF2-40B4-BE49-F238E27FC236}">
                    <a16:creationId xmlns:a16="http://schemas.microsoft.com/office/drawing/2014/main" id="{BF53F36B-E3DA-596B-4971-0C1AF890C038}"/>
                  </a:ext>
                </a:extLst>
              </p:cNvPr>
              <p:cNvSpPr/>
              <p:nvPr/>
            </p:nvSpPr>
            <p:spPr>
              <a:xfrm>
                <a:off x="7788115" y="1592792"/>
                <a:ext cx="3020363" cy="719154"/>
              </a:xfrm>
              <a:prstGeom prst="curvedDownArrow">
                <a:avLst/>
              </a:prstGeom>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a:pPr algn="ctr"/>
                <a:endParaRPr lang="ja-JP" altLang="en-US">
                  <a:solidFill>
                    <a:schemeClr val="tx1"/>
                  </a:solidFill>
                  <a:latin typeface="UD デジタル 教科書体 NP-B" panose="02020700000000000000" pitchFamily="18" charset="-128"/>
                  <a:ea typeface="UD デジタル 教科書体 NP-B" panose="02020700000000000000" pitchFamily="18" charset="-128"/>
                </a:endParaRPr>
              </a:p>
            </p:txBody>
          </p:sp>
          <p:sp>
            <p:nvSpPr>
              <p:cNvPr id="8" name="十二角形 7">
                <a:extLst>
                  <a:ext uri="{FF2B5EF4-FFF2-40B4-BE49-F238E27FC236}">
                    <a16:creationId xmlns:a16="http://schemas.microsoft.com/office/drawing/2014/main" id="{A78D4932-6714-D96B-3BB3-5B485E31FD93}"/>
                  </a:ext>
                </a:extLst>
              </p:cNvPr>
              <p:cNvSpPr/>
              <p:nvPr/>
            </p:nvSpPr>
            <p:spPr>
              <a:xfrm>
                <a:off x="506331" y="4750064"/>
                <a:ext cx="4272057" cy="1626948"/>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保護者</a:t>
                </a:r>
              </a:p>
              <a:p>
                <a:pPr algn="ctr"/>
                <a:r>
                  <a:rPr lang="ja-JP" altLang="en-US" sz="2400" b="1"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当事者意識</a:t>
                </a:r>
                <a:r>
                  <a:rPr lang="ja-JP" altLang="en-US" sz="2400" dirty="0">
                    <a:solidFill>
                      <a:schemeClr val="tx1"/>
                    </a:solidFill>
                    <a:latin typeface="UD デジタル 教科書体 NP-B" panose="02020700000000000000" pitchFamily="18" charset="-128"/>
                    <a:ea typeface="UD デジタル 教科書体 NP-B" panose="02020700000000000000" pitchFamily="18" charset="-128"/>
                  </a:rPr>
                  <a:t>を高める</a:t>
                </a:r>
              </a:p>
            </p:txBody>
          </p:sp>
          <p:sp>
            <p:nvSpPr>
              <p:cNvPr id="11" name="十二角形 10">
                <a:extLst>
                  <a:ext uri="{FF2B5EF4-FFF2-40B4-BE49-F238E27FC236}">
                    <a16:creationId xmlns:a16="http://schemas.microsoft.com/office/drawing/2014/main" id="{C85B65BF-B997-13B6-BF91-6A5758318227}"/>
                  </a:ext>
                </a:extLst>
              </p:cNvPr>
              <p:cNvSpPr/>
              <p:nvPr/>
            </p:nvSpPr>
            <p:spPr>
              <a:xfrm>
                <a:off x="8041838" y="4690226"/>
                <a:ext cx="4272057" cy="1686786"/>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地域住民</a:t>
                </a:r>
              </a:p>
              <a:p>
                <a:pPr algn="ctr"/>
                <a:r>
                  <a:rPr lang="ja-JP" altLang="en-US" sz="2400" b="1" dirty="0">
                    <a:solidFill>
                      <a:schemeClr val="tx1"/>
                    </a:solidFill>
                    <a:highlight>
                      <a:srgbClr val="FFFF00"/>
                    </a:highlight>
                    <a:latin typeface="UD デジタル 教科書体 NP-B" panose="02020700000000000000" pitchFamily="18" charset="-128"/>
                    <a:ea typeface="UD デジタル 教科書体 NP-B" panose="02020700000000000000" pitchFamily="18" charset="-128"/>
                  </a:rPr>
                  <a:t>当事者意識</a:t>
                </a:r>
                <a:r>
                  <a:rPr lang="ja-JP" altLang="en-US" sz="2400" dirty="0">
                    <a:solidFill>
                      <a:schemeClr val="tx1"/>
                    </a:solidFill>
                    <a:latin typeface="UD デジタル 教科書体 NP-B" panose="02020700000000000000" pitchFamily="18" charset="-128"/>
                    <a:ea typeface="UD デジタル 教科書体 NP-B" panose="02020700000000000000" pitchFamily="18" charset="-128"/>
                  </a:rPr>
                  <a:t>を高める</a:t>
                </a:r>
              </a:p>
            </p:txBody>
          </p:sp>
          <p:sp>
            <p:nvSpPr>
              <p:cNvPr id="12" name="四角形 11">
                <a:extLst>
                  <a:ext uri="{FF2B5EF4-FFF2-40B4-BE49-F238E27FC236}">
                    <a16:creationId xmlns:a16="http://schemas.microsoft.com/office/drawing/2014/main" id="{028B7BB7-AD3E-5F98-5D40-C93BDEA84884}"/>
                  </a:ext>
                </a:extLst>
              </p:cNvPr>
              <p:cNvSpPr/>
              <p:nvPr/>
            </p:nvSpPr>
            <p:spPr>
              <a:xfrm>
                <a:off x="1695810" y="771398"/>
                <a:ext cx="9715192" cy="865849"/>
              </a:xfrm>
              <a:prstGeom prst="rect">
                <a:avLst/>
              </a:prstGeom>
              <a:solidFill>
                <a:srgbClr val="FFFF00"/>
              </a:solid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600" b="1" dirty="0">
                    <a:solidFill>
                      <a:schemeClr val="tx1"/>
                    </a:solidFill>
                    <a:latin typeface="UD デジタル 教科書体 NP-B" panose="02020700000000000000" pitchFamily="18" charset="-128"/>
                    <a:ea typeface="UD デジタル 教科書体 NP-B" panose="02020700000000000000" pitchFamily="18" charset="-128"/>
                  </a:rPr>
                  <a:t>参加から参画へ</a:t>
                </a:r>
                <a:endParaRPr lang="ja-JP" altLang="en-US" sz="2600" b="1" dirty="0">
                  <a:solidFill>
                    <a:schemeClr val="tx1"/>
                  </a:solidFill>
                  <a:latin typeface="UD デジタル 教科書体 NP-B" panose="02020700000000000000" pitchFamily="18" charset="-128"/>
                  <a:ea typeface="UD デジタル 教科書体 NP-B" panose="02020700000000000000" pitchFamily="18" charset="-128"/>
                </a:endParaRPr>
              </a:p>
            </p:txBody>
          </p:sp>
        </p:grpSp>
        <p:sp>
          <p:nvSpPr>
            <p:cNvPr id="14" name="四角形: 角を丸くする 13">
              <a:extLst>
                <a:ext uri="{FF2B5EF4-FFF2-40B4-BE49-F238E27FC236}">
                  <a16:creationId xmlns:a16="http://schemas.microsoft.com/office/drawing/2014/main" id="{3DBA0EB1-0D4E-DC1A-69AF-FEC7222909B2}"/>
                </a:ext>
              </a:extLst>
            </p:cNvPr>
            <p:cNvSpPr/>
            <p:nvPr/>
          </p:nvSpPr>
          <p:spPr>
            <a:xfrm>
              <a:off x="2402160" y="2046460"/>
              <a:ext cx="1975397" cy="527787"/>
            </a:xfrm>
            <a:prstGeom prst="roundRect">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巻き込もう</a:t>
              </a:r>
            </a:p>
          </p:txBody>
        </p:sp>
        <p:sp>
          <p:nvSpPr>
            <p:cNvPr id="17" name="四角形: 角を丸くする 16">
              <a:extLst>
                <a:ext uri="{FF2B5EF4-FFF2-40B4-BE49-F238E27FC236}">
                  <a16:creationId xmlns:a16="http://schemas.microsoft.com/office/drawing/2014/main" id="{08A3F464-8C2D-6DE2-07AC-8741C7F2F576}"/>
                </a:ext>
              </a:extLst>
            </p:cNvPr>
            <p:cNvSpPr/>
            <p:nvPr/>
          </p:nvSpPr>
          <p:spPr>
            <a:xfrm>
              <a:off x="8555817" y="1998360"/>
              <a:ext cx="1228599" cy="493211"/>
            </a:xfrm>
            <a:prstGeom prst="roundRect">
              <a:avLst/>
            </a:prstGeom>
            <a:solidFill>
              <a:schemeClr val="bg1"/>
            </a:solid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2400" b="1" dirty="0">
                  <a:solidFill>
                    <a:schemeClr val="tx1"/>
                  </a:solidFill>
                  <a:latin typeface="UD デジタル 教科書体 NP-B" panose="02020700000000000000" pitchFamily="18" charset="-128"/>
                  <a:ea typeface="UD デジタル 教科書体 NP-B" panose="02020700000000000000" pitchFamily="18" charset="-128"/>
                </a:rPr>
                <a:t>頼ろう</a:t>
              </a:r>
            </a:p>
          </p:txBody>
        </p:sp>
      </p:grpSp>
      <p:sp>
        <p:nvSpPr>
          <p:cNvPr id="20" name="四角形: 角を丸くする 19">
            <a:extLst>
              <a:ext uri="{FF2B5EF4-FFF2-40B4-BE49-F238E27FC236}">
                <a16:creationId xmlns:a16="http://schemas.microsoft.com/office/drawing/2014/main" id="{23D244D4-B993-5608-0F6D-1F0F4B00DC6D}"/>
              </a:ext>
            </a:extLst>
          </p:cNvPr>
          <p:cNvSpPr/>
          <p:nvPr/>
        </p:nvSpPr>
        <p:spPr>
          <a:xfrm>
            <a:off x="2912287" y="585855"/>
            <a:ext cx="6600144" cy="757593"/>
          </a:xfrm>
          <a:prstGeom prst="roundRect">
            <a:avLst/>
          </a:prstGeom>
          <a:solidFill>
            <a:srgbClr val="02FCF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4000" b="1" dirty="0">
                <a:solidFill>
                  <a:schemeClr val="tx1"/>
                </a:solidFill>
                <a:latin typeface="UD デジタル 教科書体 NP-B" panose="02020700000000000000" pitchFamily="18" charset="-128"/>
                <a:ea typeface="UD デジタル 教科書体 NP-B" panose="02020700000000000000" pitchFamily="18" charset="-128"/>
              </a:rPr>
              <a:t>質の高い教育活動</a:t>
            </a:r>
          </a:p>
        </p:txBody>
      </p:sp>
      <p:sp>
        <p:nvSpPr>
          <p:cNvPr id="29" name="テキスト ボックス 28">
            <a:extLst>
              <a:ext uri="{FF2B5EF4-FFF2-40B4-BE49-F238E27FC236}">
                <a16:creationId xmlns:a16="http://schemas.microsoft.com/office/drawing/2014/main" id="{B1FE4044-4F7D-EDDB-CA0E-FE04B5B3B838}"/>
              </a:ext>
            </a:extLst>
          </p:cNvPr>
          <p:cNvSpPr txBox="1"/>
          <p:nvPr/>
        </p:nvSpPr>
        <p:spPr>
          <a:xfrm>
            <a:off x="861993" y="5915757"/>
            <a:ext cx="12032812" cy="707886"/>
          </a:xfrm>
          <a:prstGeom prst="rect">
            <a:avLst/>
          </a:prstGeom>
          <a:noFill/>
        </p:spPr>
        <p:txBody>
          <a:bodyPr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「地域に開かれた学校」から</a:t>
            </a:r>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「地域とともにある学校」</a:t>
            </a:r>
            <a:r>
              <a:rPr lang="ja-JP" altLang="en-US" sz="3200" b="1" dirty="0">
                <a:highlight>
                  <a:srgbClr val="00FFFF"/>
                </a:highlight>
                <a:latin typeface="UD デジタル 教科書体 NP-B" panose="02020700000000000000" pitchFamily="18" charset="-128"/>
                <a:ea typeface="UD デジタル 教科書体 NP-B" panose="02020700000000000000" pitchFamily="18" charset="-128"/>
              </a:rPr>
              <a:t>へ</a:t>
            </a:r>
          </a:p>
        </p:txBody>
      </p:sp>
      <p:sp>
        <p:nvSpPr>
          <p:cNvPr id="2" name="十二角形 1">
            <a:extLst>
              <a:ext uri="{FF2B5EF4-FFF2-40B4-BE49-F238E27FC236}">
                <a16:creationId xmlns:a16="http://schemas.microsoft.com/office/drawing/2014/main" id="{C632BF58-7858-3955-CC3E-530AD1DD13AB}"/>
              </a:ext>
            </a:extLst>
          </p:cNvPr>
          <p:cNvSpPr/>
          <p:nvPr/>
        </p:nvSpPr>
        <p:spPr>
          <a:xfrm>
            <a:off x="5179820" y="4306935"/>
            <a:ext cx="1790019" cy="762634"/>
          </a:xfrm>
          <a:prstGeom prst="dodecagon">
            <a:avLst/>
          </a:prstGeom>
          <a:solidFill>
            <a:schemeClr val="bg1"/>
          </a:solidFill>
          <a:ln w="57150">
            <a:solidFill>
              <a:srgbClr val="FFFF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教員</a:t>
            </a:r>
          </a:p>
        </p:txBody>
      </p:sp>
      <p:sp>
        <p:nvSpPr>
          <p:cNvPr id="4" name="コンテンツ プレースホルダー 2">
            <a:extLst>
              <a:ext uri="{FF2B5EF4-FFF2-40B4-BE49-F238E27FC236}">
                <a16:creationId xmlns:a16="http://schemas.microsoft.com/office/drawing/2014/main" id="{395665EE-1850-BCE2-7F11-76253D701052}"/>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323499462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グループ化 8">
            <a:extLst>
              <a:ext uri="{FF2B5EF4-FFF2-40B4-BE49-F238E27FC236}">
                <a16:creationId xmlns:a16="http://schemas.microsoft.com/office/drawing/2014/main" id="{0BB74D2F-445B-DDDB-0DCC-A02FC5346E69}"/>
              </a:ext>
            </a:extLst>
          </p:cNvPr>
          <p:cNvGrpSpPr/>
          <p:nvPr/>
        </p:nvGrpSpPr>
        <p:grpSpPr>
          <a:xfrm>
            <a:off x="263874" y="1319350"/>
            <a:ext cx="11727829" cy="4994406"/>
            <a:chOff x="1127335" y="2537788"/>
            <a:chExt cx="10477289" cy="3394967"/>
          </a:xfrm>
        </p:grpSpPr>
        <p:pic>
          <p:nvPicPr>
            <p:cNvPr id="6" name="図 5">
              <a:extLst>
                <a:ext uri="{FF2B5EF4-FFF2-40B4-BE49-F238E27FC236}">
                  <a16:creationId xmlns:a16="http://schemas.microsoft.com/office/drawing/2014/main" id="{B711543F-E336-DA30-BE28-CDB2BFE2BE76}"/>
                </a:ext>
              </a:extLst>
            </p:cNvPr>
            <p:cNvPicPr>
              <a:picLocks noChangeAspect="1"/>
            </p:cNvPicPr>
            <p:nvPr/>
          </p:nvPicPr>
          <p:blipFill>
            <a:blip r:embed="rId3"/>
            <a:stretch>
              <a:fillRect/>
            </a:stretch>
          </p:blipFill>
          <p:spPr>
            <a:xfrm>
              <a:off x="1127335" y="2537788"/>
              <a:ext cx="3540125" cy="3394967"/>
            </a:xfrm>
            <a:prstGeom prst="rect">
              <a:avLst/>
            </a:prstGeom>
          </p:spPr>
        </p:pic>
        <p:sp>
          <p:nvSpPr>
            <p:cNvPr id="7" name="円柱 6">
              <a:extLst>
                <a:ext uri="{FF2B5EF4-FFF2-40B4-BE49-F238E27FC236}">
                  <a16:creationId xmlns:a16="http://schemas.microsoft.com/office/drawing/2014/main" id="{76939061-A2C4-521D-3120-4591B8FB0FB0}"/>
                </a:ext>
              </a:extLst>
            </p:cNvPr>
            <p:cNvSpPr/>
            <p:nvPr/>
          </p:nvSpPr>
          <p:spPr>
            <a:xfrm rot="5400000">
              <a:off x="5854672" y="1321073"/>
              <a:ext cx="1557021" cy="6021628"/>
            </a:xfrm>
            <a:prstGeom prst="can">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dirty="0">
                <a:latin typeface="UD デジタル 教科書体 NP-B" panose="02020700000000000000" pitchFamily="18" charset="-128"/>
                <a:ea typeface="UD デジタル 教科書体 NP-B" panose="02020700000000000000" pitchFamily="18" charset="-128"/>
              </a:endParaRPr>
            </a:p>
          </p:txBody>
        </p:sp>
        <p:pic>
          <p:nvPicPr>
            <p:cNvPr id="8" name="図 7">
              <a:extLst>
                <a:ext uri="{FF2B5EF4-FFF2-40B4-BE49-F238E27FC236}">
                  <a16:creationId xmlns:a16="http://schemas.microsoft.com/office/drawing/2014/main" id="{F23A338E-4777-CF1C-FD42-9ADC64072A45}"/>
                </a:ext>
              </a:extLst>
            </p:cNvPr>
            <p:cNvPicPr>
              <a:picLocks noChangeAspect="1"/>
            </p:cNvPicPr>
            <p:nvPr/>
          </p:nvPicPr>
          <p:blipFill>
            <a:blip r:embed="rId3"/>
            <a:stretch>
              <a:fillRect/>
            </a:stretch>
          </p:blipFill>
          <p:spPr>
            <a:xfrm>
              <a:off x="8064499" y="2537788"/>
              <a:ext cx="3540125" cy="3394967"/>
            </a:xfrm>
            <a:prstGeom prst="rect">
              <a:avLst/>
            </a:prstGeom>
          </p:spPr>
        </p:pic>
      </p:grpSp>
      <p:sp>
        <p:nvSpPr>
          <p:cNvPr id="10" name="矢印: 上 9">
            <a:extLst>
              <a:ext uri="{FF2B5EF4-FFF2-40B4-BE49-F238E27FC236}">
                <a16:creationId xmlns:a16="http://schemas.microsoft.com/office/drawing/2014/main" id="{939814AC-8968-2BF5-7301-BD16699ABEB5}"/>
              </a:ext>
            </a:extLst>
          </p:cNvPr>
          <p:cNvSpPr/>
          <p:nvPr/>
        </p:nvSpPr>
        <p:spPr>
          <a:xfrm>
            <a:off x="5377808" y="1982566"/>
            <a:ext cx="1508570" cy="830837"/>
          </a:xfrm>
          <a:prstGeom prst="up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ja-JP" altLang="en-US">
              <a:latin typeface="UD デジタル 教科書体 NP-B" panose="02020700000000000000" pitchFamily="18" charset="-128"/>
              <a:ea typeface="UD デジタル 教科書体 NP-B" panose="02020700000000000000" pitchFamily="18" charset="-128"/>
            </a:endParaRPr>
          </a:p>
        </p:txBody>
      </p:sp>
      <p:sp>
        <p:nvSpPr>
          <p:cNvPr id="11" name="四角形: 角を丸くする 10">
            <a:extLst>
              <a:ext uri="{FF2B5EF4-FFF2-40B4-BE49-F238E27FC236}">
                <a16:creationId xmlns:a16="http://schemas.microsoft.com/office/drawing/2014/main" id="{E57FEF73-2EFC-0B29-F9B1-35DEABA67D2E}"/>
              </a:ext>
            </a:extLst>
          </p:cNvPr>
          <p:cNvSpPr/>
          <p:nvPr/>
        </p:nvSpPr>
        <p:spPr>
          <a:xfrm>
            <a:off x="3383280" y="703421"/>
            <a:ext cx="5425440" cy="1279145"/>
          </a:xfrm>
          <a:prstGeom prst="roundRect">
            <a:avLst/>
          </a:prstGeom>
          <a:solidFill>
            <a:srgbClr val="02FCF6"/>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500" b="1" dirty="0">
                <a:solidFill>
                  <a:schemeClr val="tx1"/>
                </a:solidFill>
                <a:latin typeface="UD デジタル 教科書体 NK" panose="02020400000000000000" pitchFamily="18" charset="-128"/>
                <a:ea typeface="UD デジタル 教科書体 NK" panose="02020400000000000000" pitchFamily="18" charset="-128"/>
              </a:rPr>
              <a:t>目指す児童・生徒像</a:t>
            </a:r>
            <a:endParaRPr lang="en-US" altLang="ja-JP" sz="3500" b="1" dirty="0">
              <a:solidFill>
                <a:schemeClr val="tx1"/>
              </a:solidFill>
              <a:latin typeface="UD デジタル 教科書体 NK" panose="02020400000000000000" pitchFamily="18" charset="-128"/>
              <a:ea typeface="UD デジタル 教科書体 NK" panose="02020400000000000000" pitchFamily="18" charset="-128"/>
            </a:endParaRPr>
          </a:p>
          <a:p>
            <a:pPr algn="ctr"/>
            <a:r>
              <a:rPr lang="ja-JP" altLang="en-US" sz="3500" b="1" dirty="0">
                <a:solidFill>
                  <a:schemeClr val="tx1"/>
                </a:solidFill>
                <a:latin typeface="UD デジタル 教科書体 NK" panose="02020400000000000000" pitchFamily="18" charset="-128"/>
                <a:ea typeface="UD デジタル 教科書体 NK" panose="02020400000000000000" pitchFamily="18" charset="-128"/>
              </a:rPr>
              <a:t>（共通の目標・ビジョン）</a:t>
            </a:r>
          </a:p>
        </p:txBody>
      </p:sp>
      <p:sp>
        <p:nvSpPr>
          <p:cNvPr id="14" name="テキスト ボックス 13">
            <a:extLst>
              <a:ext uri="{FF2B5EF4-FFF2-40B4-BE49-F238E27FC236}">
                <a16:creationId xmlns:a16="http://schemas.microsoft.com/office/drawing/2014/main" id="{F660AF8A-AAC9-73CC-EE9A-6ABCC045A121}"/>
              </a:ext>
            </a:extLst>
          </p:cNvPr>
          <p:cNvSpPr txBox="1"/>
          <p:nvPr/>
        </p:nvSpPr>
        <p:spPr>
          <a:xfrm>
            <a:off x="2991375" y="3374274"/>
            <a:ext cx="5628102" cy="1477328"/>
          </a:xfrm>
          <a:prstGeom prst="rect">
            <a:avLst/>
          </a:prstGeom>
          <a:noFill/>
        </p:spPr>
        <p:txBody>
          <a:bodyPr wrap="square" rtlCol="0">
            <a:spAutoFit/>
          </a:bodyPr>
          <a:lstStyle/>
          <a:p>
            <a:pPr algn="l"/>
            <a:r>
              <a:rPr lang="ja-JP" altLang="en-US" sz="3600" b="1" dirty="0">
                <a:solidFill>
                  <a:schemeClr val="bg1"/>
                </a:solidFill>
                <a:latin typeface="UD デジタル 教科書体 NP-B" panose="02020700000000000000" pitchFamily="18" charset="-128"/>
                <a:ea typeface="UD デジタル 教科書体 NP-B" panose="02020700000000000000" pitchFamily="18" charset="-128"/>
              </a:rPr>
              <a:t>社会に開かれた教育課程</a:t>
            </a:r>
            <a:endParaRPr lang="en-US" altLang="ja-JP" sz="3600" b="1" dirty="0">
              <a:solidFill>
                <a:schemeClr val="bg1"/>
              </a:solidFill>
              <a:latin typeface="UD デジタル 教科書体 NP-B" panose="02020700000000000000" pitchFamily="18" charset="-128"/>
              <a:ea typeface="UD デジタル 教科書体 NP-B" panose="02020700000000000000" pitchFamily="18" charset="-128"/>
            </a:endParaRPr>
          </a:p>
          <a:p>
            <a:pPr algn="ctr"/>
            <a:r>
              <a:rPr lang="ja-JP" altLang="en-US" sz="2700" b="1" dirty="0">
                <a:solidFill>
                  <a:schemeClr val="bg1"/>
                </a:solidFill>
                <a:latin typeface="UD デジタル 教科書体 NP-B" panose="02020700000000000000" pitchFamily="18" charset="-128"/>
                <a:ea typeface="UD デジタル 教科書体 NP-B" panose="02020700000000000000" pitchFamily="18" charset="-128"/>
              </a:rPr>
              <a:t>子どもも大人も学び合い育ち合う</a:t>
            </a:r>
            <a:endParaRPr lang="en-US" altLang="ja-JP" sz="2700" b="1" dirty="0">
              <a:solidFill>
                <a:schemeClr val="bg1"/>
              </a:solidFill>
              <a:latin typeface="UD デジタル 教科書体 NP-B" panose="02020700000000000000" pitchFamily="18" charset="-128"/>
              <a:ea typeface="UD デジタル 教科書体 NP-B" panose="02020700000000000000" pitchFamily="18" charset="-128"/>
            </a:endParaRPr>
          </a:p>
          <a:p>
            <a:pPr algn="ctr"/>
            <a:r>
              <a:rPr lang="ja-JP" altLang="en-US" sz="2700" b="1" dirty="0">
                <a:solidFill>
                  <a:schemeClr val="bg1"/>
                </a:solidFill>
                <a:latin typeface="UD デジタル 教科書体 NP-B" panose="02020700000000000000" pitchFamily="18" charset="-128"/>
                <a:ea typeface="UD デジタル 教科書体 NP-B" panose="02020700000000000000" pitchFamily="18" charset="-128"/>
              </a:rPr>
              <a:t>教育体制の構築</a:t>
            </a:r>
          </a:p>
        </p:txBody>
      </p:sp>
      <p:sp>
        <p:nvSpPr>
          <p:cNvPr id="18" name="四角形: 角を丸くする 17">
            <a:extLst>
              <a:ext uri="{FF2B5EF4-FFF2-40B4-BE49-F238E27FC236}">
                <a16:creationId xmlns:a16="http://schemas.microsoft.com/office/drawing/2014/main" id="{DDCB99F2-FC27-454A-1350-EA55D239537D}"/>
              </a:ext>
            </a:extLst>
          </p:cNvPr>
          <p:cNvSpPr/>
          <p:nvPr/>
        </p:nvSpPr>
        <p:spPr>
          <a:xfrm>
            <a:off x="468450" y="5903845"/>
            <a:ext cx="5004887" cy="747000"/>
          </a:xfrm>
          <a:prstGeom prst="roundRect">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コミュニティ・スクール</a:t>
            </a:r>
          </a:p>
        </p:txBody>
      </p:sp>
      <p:sp>
        <p:nvSpPr>
          <p:cNvPr id="20" name="四角形: 角を丸くする 19">
            <a:extLst>
              <a:ext uri="{FF2B5EF4-FFF2-40B4-BE49-F238E27FC236}">
                <a16:creationId xmlns:a16="http://schemas.microsoft.com/office/drawing/2014/main" id="{185410FF-F72C-77FD-DBBF-10B798EDFB2B}"/>
              </a:ext>
            </a:extLst>
          </p:cNvPr>
          <p:cNvSpPr/>
          <p:nvPr/>
        </p:nvSpPr>
        <p:spPr>
          <a:xfrm>
            <a:off x="8185422" y="5861776"/>
            <a:ext cx="3866927" cy="747000"/>
          </a:xfrm>
          <a:prstGeom prst="roundRect">
            <a:avLst/>
          </a:prstGeom>
          <a:solidFill>
            <a:srgbClr val="FFFF00"/>
          </a:solidFill>
          <a:ln w="381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ja-JP" altLang="en-US" sz="3200" b="1" dirty="0">
                <a:solidFill>
                  <a:schemeClr val="tx1"/>
                </a:solidFill>
                <a:latin typeface="UD デジタル 教科書体 NP-B" panose="02020700000000000000" pitchFamily="18" charset="-128"/>
                <a:ea typeface="UD デジタル 教科書体 NP-B" panose="02020700000000000000" pitchFamily="18" charset="-128"/>
              </a:rPr>
              <a:t>地域学校協働活動</a:t>
            </a:r>
          </a:p>
        </p:txBody>
      </p:sp>
      <p:sp>
        <p:nvSpPr>
          <p:cNvPr id="2" name="楕円 1">
            <a:extLst>
              <a:ext uri="{FF2B5EF4-FFF2-40B4-BE49-F238E27FC236}">
                <a16:creationId xmlns:a16="http://schemas.microsoft.com/office/drawing/2014/main" id="{4C23A2BD-8D1A-64F2-752C-B24C5078CADB}"/>
              </a:ext>
            </a:extLst>
          </p:cNvPr>
          <p:cNvSpPr/>
          <p:nvPr/>
        </p:nvSpPr>
        <p:spPr>
          <a:xfrm>
            <a:off x="813480" y="2099395"/>
            <a:ext cx="1238376" cy="3659920"/>
          </a:xfrm>
          <a:prstGeom prst="ellipse">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UD デジタル 教科書体 NP-B" panose="02020700000000000000" pitchFamily="18" charset="-128"/>
              <a:ea typeface="UD デジタル 教科書体 NP-B" panose="02020700000000000000" pitchFamily="18" charset="-128"/>
            </a:endParaRPr>
          </a:p>
        </p:txBody>
      </p:sp>
      <p:sp>
        <p:nvSpPr>
          <p:cNvPr id="17" name="テキスト ボックス 16">
            <a:extLst>
              <a:ext uri="{FF2B5EF4-FFF2-40B4-BE49-F238E27FC236}">
                <a16:creationId xmlns:a16="http://schemas.microsoft.com/office/drawing/2014/main" id="{18FA76AA-F970-AF9C-595A-3ACF1AEB5E90}"/>
              </a:ext>
            </a:extLst>
          </p:cNvPr>
          <p:cNvSpPr txBox="1"/>
          <p:nvPr/>
        </p:nvSpPr>
        <p:spPr>
          <a:xfrm>
            <a:off x="863074" y="2459440"/>
            <a:ext cx="1107996" cy="3468420"/>
          </a:xfrm>
          <a:prstGeom prst="rect">
            <a:avLst/>
          </a:prstGeom>
          <a:noFill/>
        </p:spPr>
        <p:txBody>
          <a:bodyPr vert="eaVert"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地域とともにある</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　</a:t>
            </a:r>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学校づくり</a:t>
            </a:r>
            <a:endPar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3" name="楕円 2">
            <a:extLst>
              <a:ext uri="{FF2B5EF4-FFF2-40B4-BE49-F238E27FC236}">
                <a16:creationId xmlns:a16="http://schemas.microsoft.com/office/drawing/2014/main" id="{2D2CD634-97AC-C504-745E-0159FFE07178}"/>
              </a:ext>
            </a:extLst>
          </p:cNvPr>
          <p:cNvSpPr/>
          <p:nvPr/>
        </p:nvSpPr>
        <p:spPr>
          <a:xfrm>
            <a:off x="8621250" y="2183992"/>
            <a:ext cx="1238376" cy="3477942"/>
          </a:xfrm>
          <a:prstGeom prst="ellipse">
            <a:avLst/>
          </a:prstGeom>
          <a:solidFill>
            <a:schemeClr val="accent2">
              <a:lumMod val="20000"/>
              <a:lumOff val="80000"/>
            </a:schemeClr>
          </a:solidFill>
        </p:spPr>
        <p:style>
          <a:lnRef idx="2">
            <a:schemeClr val="accent2"/>
          </a:lnRef>
          <a:fillRef idx="1">
            <a:schemeClr val="lt1"/>
          </a:fillRef>
          <a:effectRef idx="0">
            <a:schemeClr val="accent2"/>
          </a:effectRef>
          <a:fontRef idx="minor">
            <a:schemeClr val="dk1"/>
          </a:fontRef>
        </p:style>
        <p:txBody>
          <a:bodyPr rtlCol="0" anchor="ctr"/>
          <a:lstStyle/>
          <a:p>
            <a:pPr algn="ctr"/>
            <a:endParaRPr kumimoji="1" lang="ja-JP" altLang="en-US">
              <a:latin typeface="UD デジタル 教科書体 NP-B" panose="02020700000000000000" pitchFamily="18" charset="-128"/>
              <a:ea typeface="UD デジタル 教科書体 NP-B" panose="02020700000000000000" pitchFamily="18" charset="-128"/>
            </a:endParaRPr>
          </a:p>
        </p:txBody>
      </p:sp>
      <p:sp>
        <p:nvSpPr>
          <p:cNvPr id="15" name="テキスト ボックス 14">
            <a:extLst>
              <a:ext uri="{FF2B5EF4-FFF2-40B4-BE49-F238E27FC236}">
                <a16:creationId xmlns:a16="http://schemas.microsoft.com/office/drawing/2014/main" id="{21E156E0-12C5-0827-5A84-F13F738557BB}"/>
              </a:ext>
            </a:extLst>
          </p:cNvPr>
          <p:cNvSpPr txBox="1"/>
          <p:nvPr/>
        </p:nvSpPr>
        <p:spPr>
          <a:xfrm>
            <a:off x="8681731" y="2567182"/>
            <a:ext cx="1107996" cy="2792736"/>
          </a:xfrm>
          <a:prstGeom prst="rect">
            <a:avLst/>
          </a:prstGeom>
          <a:noFill/>
        </p:spPr>
        <p:txBody>
          <a:bodyPr vert="eaVert" wrap="square" rtlCol="0">
            <a:spAutoFit/>
          </a:bodyPr>
          <a:lstStyle/>
          <a:p>
            <a:pPr algn="l"/>
            <a:r>
              <a:rPr lang="ja-JP" altLang="en-US" sz="2800" b="1" dirty="0">
                <a:latin typeface="UD デジタル 教科書体 NP-B" panose="02020700000000000000" pitchFamily="18" charset="-128"/>
                <a:ea typeface="UD デジタル 教科書体 NP-B" panose="02020700000000000000" pitchFamily="18" charset="-128"/>
              </a:rPr>
              <a:t>学校を核とした</a:t>
            </a:r>
            <a:endParaRPr lang="en-US" altLang="ja-JP" sz="2800" b="1" dirty="0">
              <a:latin typeface="UD デジタル 教科書体 NP-B" panose="02020700000000000000" pitchFamily="18" charset="-128"/>
              <a:ea typeface="UD デジタル 教科書体 NP-B" panose="02020700000000000000" pitchFamily="18" charset="-128"/>
            </a:endParaRPr>
          </a:p>
          <a:p>
            <a:pPr algn="l"/>
            <a:r>
              <a:rPr lang="ja-JP" altLang="en-US" sz="2800" b="1" dirty="0">
                <a:latin typeface="UD デジタル 教科書体 NP-B" panose="02020700000000000000" pitchFamily="18" charset="-128"/>
                <a:ea typeface="UD デジタル 教科書体 NP-B" panose="02020700000000000000" pitchFamily="18" charset="-128"/>
              </a:rPr>
              <a:t>　</a:t>
            </a:r>
            <a:r>
              <a:rPr lang="ja-JP" altLang="en-US" sz="3200" b="1" dirty="0">
                <a:highlight>
                  <a:srgbClr val="FFFF00"/>
                </a:highlight>
                <a:latin typeface="UD デジタル 教科書体 NP-B" panose="02020700000000000000" pitchFamily="18" charset="-128"/>
                <a:ea typeface="UD デジタル 教科書体 NP-B" panose="02020700000000000000" pitchFamily="18" charset="-128"/>
              </a:rPr>
              <a:t>地域づくり</a:t>
            </a:r>
            <a:endParaRPr lang="ja-JP" altLang="en-US" sz="2800" b="1" dirty="0">
              <a:highlight>
                <a:srgbClr val="FFFF00"/>
              </a:highlight>
              <a:latin typeface="UD デジタル 教科書体 NP-B" panose="02020700000000000000" pitchFamily="18" charset="-128"/>
              <a:ea typeface="UD デジタル 教科書体 NP-B" panose="02020700000000000000" pitchFamily="18" charset="-128"/>
            </a:endParaRPr>
          </a:p>
        </p:txBody>
      </p:sp>
      <p:sp>
        <p:nvSpPr>
          <p:cNvPr id="4" name="コンテンツ プレースホルダー 2">
            <a:extLst>
              <a:ext uri="{FF2B5EF4-FFF2-40B4-BE49-F238E27FC236}">
                <a16:creationId xmlns:a16="http://schemas.microsoft.com/office/drawing/2014/main" id="{6F921FF2-AF6A-F25A-04B7-B657E913949F}"/>
              </a:ext>
            </a:extLst>
          </p:cNvPr>
          <p:cNvSpPr>
            <a:spLocks noGrp="1"/>
          </p:cNvSpPr>
          <p:nvPr>
            <p:ph idx="1"/>
          </p:nvPr>
        </p:nvSpPr>
        <p:spPr>
          <a:xfrm>
            <a:off x="159188" y="0"/>
            <a:ext cx="8522543" cy="457200"/>
          </a:xfrm>
          <a:noFill/>
        </p:spPr>
        <p:txBody>
          <a:bodyPr>
            <a:normAutofit fontScale="92500" lnSpcReduction="10000"/>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①なぜ、地域と学校との連携・協働が必要なのか？</a:t>
            </a:r>
            <a:endParaRPr lang="en-US" altLang="ja-JP"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endParaRPr>
          </a:p>
        </p:txBody>
      </p:sp>
    </p:spTree>
    <p:extLst>
      <p:ext uri="{BB962C8B-B14F-4D97-AF65-F5344CB8AC3E}">
        <p14:creationId xmlns:p14="http://schemas.microsoft.com/office/powerpoint/2010/main" val="56204974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コンテンツ プレースホルダー 2">
            <a:extLst>
              <a:ext uri="{FF2B5EF4-FFF2-40B4-BE49-F238E27FC236}">
                <a16:creationId xmlns:a16="http://schemas.microsoft.com/office/drawing/2014/main" id="{39A4C2F3-CF27-958F-1E6F-8D4E2C8D2677}"/>
              </a:ext>
            </a:extLst>
          </p:cNvPr>
          <p:cNvSpPr>
            <a:spLocks noGrp="1"/>
          </p:cNvSpPr>
          <p:nvPr>
            <p:ph idx="1"/>
          </p:nvPr>
        </p:nvSpPr>
        <p:spPr>
          <a:xfrm>
            <a:off x="1009526" y="2408168"/>
            <a:ext cx="11182474" cy="2041664"/>
          </a:xfrm>
        </p:spPr>
        <p:txBody>
          <a:bodyPr>
            <a:noAutofit/>
          </a:bodyPr>
          <a:lstStyle/>
          <a:p>
            <a:r>
              <a:rPr lang="ja-JP" altLang="en-US" sz="4800" b="1" dirty="0">
                <a:latin typeface="UD デジタル 教科書体 NP-B" panose="02020700000000000000" pitchFamily="18" charset="-128"/>
                <a:ea typeface="UD デジタル 教科書体 NP-B" panose="02020700000000000000" pitchFamily="18" charset="-128"/>
              </a:rPr>
              <a:t>②コミュニティ・スクール、</a:t>
            </a:r>
            <a:endParaRPr lang="en-US" altLang="ja-JP" sz="4800" b="1" dirty="0">
              <a:latin typeface="UD デジタル 教科書体 NP-B" panose="02020700000000000000" pitchFamily="18" charset="-128"/>
              <a:ea typeface="UD デジタル 教科書体 NP-B" panose="02020700000000000000" pitchFamily="18" charset="-128"/>
            </a:endParaRPr>
          </a:p>
          <a:p>
            <a:pPr marL="0" indent="0">
              <a:buNone/>
            </a:pPr>
            <a:r>
              <a:rPr lang="ja-JP" altLang="en-US" sz="4800" b="1" dirty="0">
                <a:latin typeface="UD デジタル 教科書体 NP-B" panose="02020700000000000000" pitchFamily="18" charset="-128"/>
                <a:ea typeface="UD デジタル 教科書体 NP-B" panose="02020700000000000000" pitchFamily="18" charset="-128"/>
              </a:rPr>
              <a:t>　　　地域学校協働活動って何？</a:t>
            </a:r>
          </a:p>
        </p:txBody>
      </p:sp>
    </p:spTree>
    <p:extLst>
      <p:ext uri="{BB962C8B-B14F-4D97-AF65-F5344CB8AC3E}">
        <p14:creationId xmlns:p14="http://schemas.microsoft.com/office/powerpoint/2010/main" val="37205336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コンテンツ プレースホルダー 2">
            <a:extLst>
              <a:ext uri="{FF2B5EF4-FFF2-40B4-BE49-F238E27FC236}">
                <a16:creationId xmlns:a16="http://schemas.microsoft.com/office/drawing/2014/main" id="{310F4FD5-4446-9D8B-59B0-0FBFCE9ADE4D}"/>
              </a:ext>
            </a:extLst>
          </p:cNvPr>
          <p:cNvSpPr>
            <a:spLocks noGrp="1"/>
          </p:cNvSpPr>
          <p:nvPr>
            <p:ph idx="1"/>
          </p:nvPr>
        </p:nvSpPr>
        <p:spPr>
          <a:xfrm>
            <a:off x="127005" y="13332"/>
            <a:ext cx="9478849" cy="571586"/>
          </a:xfrm>
          <a:noFill/>
        </p:spPr>
        <p:txBody>
          <a:bodyPr>
            <a:noAutofit/>
          </a:bodyPr>
          <a:lstStyle/>
          <a:p>
            <a:r>
              <a:rPr lang="ja-JP" altLang="en-US" sz="2800" b="1" dirty="0">
                <a:solidFill>
                  <a:schemeClr val="bg1">
                    <a:lumMod val="50000"/>
                  </a:schemeClr>
                </a:solidFill>
                <a:latin typeface="UD デジタル 教科書体 NP-B" panose="02020700000000000000" pitchFamily="18" charset="-128"/>
                <a:ea typeface="UD デジタル 教科書体 NP-B" panose="02020700000000000000" pitchFamily="18" charset="-128"/>
              </a:rPr>
              <a:t>②コミュニティ・スクール、地域学校協働活動って何？</a:t>
            </a:r>
          </a:p>
        </p:txBody>
      </p:sp>
      <p:sp>
        <p:nvSpPr>
          <p:cNvPr id="4" name="テキスト ボックス 3">
            <a:extLst>
              <a:ext uri="{FF2B5EF4-FFF2-40B4-BE49-F238E27FC236}">
                <a16:creationId xmlns:a16="http://schemas.microsoft.com/office/drawing/2014/main" id="{57D130E7-B542-4B92-ABCF-30FBCB1B7FD8}"/>
              </a:ext>
            </a:extLst>
          </p:cNvPr>
          <p:cNvSpPr txBox="1"/>
          <p:nvPr/>
        </p:nvSpPr>
        <p:spPr>
          <a:xfrm>
            <a:off x="2026917" y="729174"/>
            <a:ext cx="8138161" cy="769441"/>
          </a:xfrm>
          <a:prstGeom prst="rect">
            <a:avLst/>
          </a:prstGeom>
          <a:noFill/>
        </p:spPr>
        <p:txBody>
          <a:bodyPr wrap="square" rtlCol="0">
            <a:spAutoFit/>
          </a:bodyPr>
          <a:lstStyle/>
          <a:p>
            <a:pPr algn="l"/>
            <a:r>
              <a:rPr lang="ja-JP" altLang="en-US" sz="4400" b="1" dirty="0">
                <a:latin typeface="UD デジタル 教科書体 NP-B" panose="02020700000000000000" pitchFamily="18" charset="-128"/>
                <a:ea typeface="UD デジタル 教科書体 NP-B" panose="02020700000000000000" pitchFamily="18" charset="-128"/>
              </a:rPr>
              <a:t>コミュニティ・スクールとは？</a:t>
            </a:r>
          </a:p>
        </p:txBody>
      </p:sp>
      <p:sp>
        <p:nvSpPr>
          <p:cNvPr id="5" name="テキスト ボックス 4">
            <a:extLst>
              <a:ext uri="{FF2B5EF4-FFF2-40B4-BE49-F238E27FC236}">
                <a16:creationId xmlns:a16="http://schemas.microsoft.com/office/drawing/2014/main" id="{BC9E68EE-A615-9F12-B462-F9BB824921FC}"/>
              </a:ext>
            </a:extLst>
          </p:cNvPr>
          <p:cNvSpPr txBox="1"/>
          <p:nvPr/>
        </p:nvSpPr>
        <p:spPr>
          <a:xfrm>
            <a:off x="1161425" y="1852558"/>
            <a:ext cx="9869147" cy="707886"/>
          </a:xfrm>
          <a:prstGeom prst="rect">
            <a:avLst/>
          </a:prstGeom>
          <a:noFill/>
        </p:spPr>
        <p:txBody>
          <a:bodyPr wrap="square" rtlCol="0">
            <a:spAutoFit/>
          </a:bodyPr>
          <a:lstStyle/>
          <a:p>
            <a:pPr algn="l"/>
            <a:r>
              <a:rPr lang="ja-JP" altLang="en-US" sz="4000" b="1" dirty="0">
                <a:latin typeface="UD デジタル 教科書体 NP-B" panose="02020700000000000000" pitchFamily="18" charset="-128"/>
                <a:ea typeface="UD デジタル 教科書体 NP-B" panose="02020700000000000000" pitchFamily="18" charset="-128"/>
              </a:rPr>
              <a:t>学校運営協議会を設置している学校のこと</a:t>
            </a:r>
          </a:p>
        </p:txBody>
      </p:sp>
      <p:sp>
        <p:nvSpPr>
          <p:cNvPr id="8" name="テキスト ボックス 7">
            <a:extLst>
              <a:ext uri="{FF2B5EF4-FFF2-40B4-BE49-F238E27FC236}">
                <a16:creationId xmlns:a16="http://schemas.microsoft.com/office/drawing/2014/main" id="{F369EEC2-D118-A97A-9891-9A27B9BA361C}"/>
              </a:ext>
            </a:extLst>
          </p:cNvPr>
          <p:cNvSpPr txBox="1"/>
          <p:nvPr/>
        </p:nvSpPr>
        <p:spPr>
          <a:xfrm>
            <a:off x="554710" y="3589670"/>
            <a:ext cx="1213430" cy="707886"/>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r>
              <a:rPr lang="ja-JP" altLang="en-US" sz="4000" b="1" dirty="0">
                <a:highlight>
                  <a:srgbClr val="00FFFF"/>
                </a:highlight>
                <a:latin typeface="UD デジタル 教科書体 NP-B" panose="02020700000000000000" pitchFamily="18" charset="-128"/>
                <a:ea typeface="UD デジタル 教科書体 NP-B" panose="02020700000000000000" pitchFamily="18" charset="-128"/>
              </a:rPr>
              <a:t>目的</a:t>
            </a:r>
          </a:p>
        </p:txBody>
      </p:sp>
      <p:sp>
        <p:nvSpPr>
          <p:cNvPr id="10" name="テキスト ボックス 9">
            <a:extLst>
              <a:ext uri="{FF2B5EF4-FFF2-40B4-BE49-F238E27FC236}">
                <a16:creationId xmlns:a16="http://schemas.microsoft.com/office/drawing/2014/main" id="{E975D95E-657A-389C-1AF0-E943F9054C7C}"/>
              </a:ext>
            </a:extLst>
          </p:cNvPr>
          <p:cNvSpPr txBox="1"/>
          <p:nvPr/>
        </p:nvSpPr>
        <p:spPr>
          <a:xfrm>
            <a:off x="1070193" y="4297556"/>
            <a:ext cx="9869147" cy="1938992"/>
          </a:xfrm>
          <a:prstGeom prst="rect">
            <a:avLst/>
          </a:prstGeom>
          <a:noFill/>
        </p:spPr>
        <p:txBody>
          <a:bodyPr wrap="square" rtlCol="0">
            <a:spAutoFit/>
          </a:bodyPr>
          <a:lstStyle/>
          <a:p>
            <a:pPr algn="just"/>
            <a:r>
              <a:rPr lang="ja-JP" altLang="en-US" sz="4000" dirty="0">
                <a:latin typeface="UD デジタル 教科書体 NP-B" panose="02020700000000000000" pitchFamily="18" charset="-128"/>
                <a:ea typeface="UD デジタル 教科書体 NP-B" panose="02020700000000000000" pitchFamily="18" charset="-128"/>
              </a:rPr>
              <a:t>　</a:t>
            </a:r>
            <a:r>
              <a:rPr lang="ja-JP" altLang="en-US" sz="4000" b="1" dirty="0">
                <a:latin typeface="UD デジタル 教科書体 NP-B" panose="02020700000000000000" pitchFamily="18" charset="-128"/>
                <a:ea typeface="UD デジタル 教科書体 NP-B" panose="02020700000000000000" pitchFamily="18" charset="-128"/>
              </a:rPr>
              <a:t>子どもたちをより良く育てるための学校を応援し、地域の実情を踏まえた特色ある学校づくりを進める</a:t>
            </a:r>
          </a:p>
        </p:txBody>
      </p:sp>
    </p:spTree>
    <p:extLst>
      <p:ext uri="{BB962C8B-B14F-4D97-AF65-F5344CB8AC3E}">
        <p14:creationId xmlns:p14="http://schemas.microsoft.com/office/powerpoint/2010/main" val="1308507219"/>
      </p:ext>
    </p:extLst>
  </p:cSld>
  <p:clrMapOvr>
    <a:masterClrMapping/>
  </p:clrMapOvr>
</p:sld>
</file>

<file path=ppt/theme/theme1.xml><?xml version="1.0" encoding="utf-8"?>
<a:theme xmlns:a="http://schemas.openxmlformats.org/drawingml/2006/main" name="ウィスプ">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5543</TotalTime>
  <Words>5629</Words>
  <Application>Microsoft Office PowerPoint</Application>
  <PresentationFormat>ワイド画面</PresentationFormat>
  <Paragraphs>368</Paragraphs>
  <Slides>25</Slides>
  <Notes>25</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25</vt:i4>
      </vt:variant>
    </vt:vector>
  </HeadingPairs>
  <TitlesOfParts>
    <vt:vector size="34" baseType="lpstr">
      <vt:lpstr>ＭＳ ゴシック</vt:lpstr>
      <vt:lpstr>UD デジタル 教科書体 NK</vt:lpstr>
      <vt:lpstr>UD デジタル 教科書体 NP</vt:lpstr>
      <vt:lpstr>UD デジタル 教科書体 NP-B</vt:lpstr>
      <vt:lpstr>游ゴシック</vt:lpstr>
      <vt:lpstr>Arial</vt:lpstr>
      <vt:lpstr>Century Gothic</vt:lpstr>
      <vt:lpstr>Wingdings 3</vt:lpstr>
      <vt:lpstr>ウィスプ</vt:lpstr>
      <vt:lpstr>コミュニティ・スクールで学校や地域を元気に</vt:lpstr>
      <vt:lpstr>PowerPoint プレゼンテーション</vt:lpstr>
      <vt:lpstr>本時の内容</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学校運営協議会とは？</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dc:creator>
  <cp:lastModifiedBy>User</cp:lastModifiedBy>
  <cp:revision>57</cp:revision>
  <cp:lastPrinted>2026-08-20T23:20:31Z</cp:lastPrinted>
  <dcterms:created xsi:type="dcterms:W3CDTF">2025-08-14T04:59:19Z</dcterms:created>
  <dcterms:modified xsi:type="dcterms:W3CDTF">2026-09-02T00:46:30Z</dcterms:modified>
</cp:coreProperties>
</file>