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57" r:id="rId3"/>
    <p:sldId id="258" r:id="rId4"/>
    <p:sldId id="263" r:id="rId5"/>
    <p:sldId id="259" r:id="rId6"/>
    <p:sldId id="260" r:id="rId7"/>
    <p:sldId id="261" r:id="rId8"/>
    <p:sldId id="264" r:id="rId9"/>
    <p:sldId id="262" r:id="rId10"/>
    <p:sldId id="279" r:id="rId11"/>
    <p:sldId id="265" r:id="rId12"/>
    <p:sldId id="266" r:id="rId13"/>
    <p:sldId id="267" r:id="rId14"/>
    <p:sldId id="268" r:id="rId15"/>
    <p:sldId id="269" r:id="rId16"/>
    <p:sldId id="280" r:id="rId17"/>
    <p:sldId id="278" r:id="rId18"/>
    <p:sldId id="273" r:id="rId19"/>
    <p:sldId id="274" r:id="rId20"/>
    <p:sldId id="275" r:id="rId21"/>
    <p:sldId id="277" r:id="rId22"/>
  </p:sldIdLst>
  <p:sldSz cx="12192000" cy="6858000"/>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FCF6"/>
    <a:srgbClr val="00CBFE"/>
    <a:srgbClr val="FDF8B4"/>
    <a:srgbClr val="FFCCFF"/>
    <a:srgbClr val="03FB6E"/>
    <a:srgbClr val="FF9999"/>
    <a:srgbClr val="AEE9FF"/>
    <a:srgbClr val="CCFFFF"/>
    <a:srgbClr val="C4D0FC"/>
    <a:srgbClr val="FDD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66524" autoAdjust="0"/>
  </p:normalViewPr>
  <p:slideViewPr>
    <p:cSldViewPr snapToGrid="0">
      <p:cViewPr varScale="1">
        <p:scale>
          <a:sx n="54" d="100"/>
          <a:sy n="54" d="100"/>
        </p:scale>
        <p:origin x="1781" y="53"/>
      </p:cViewPr>
      <p:guideLst/>
    </p:cSldViewPr>
  </p:slideViewPr>
  <p:notesTextViewPr>
    <p:cViewPr>
      <p:scale>
        <a:sx n="1" d="1"/>
        <a:sy n="1" d="1"/>
      </p:scale>
      <p:origin x="0" y="-1363"/>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1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188"/>
          </a:xfrm>
          <a:prstGeom prst="rect">
            <a:avLst/>
          </a:prstGeom>
        </p:spPr>
        <p:txBody>
          <a:bodyPr vert="horz" lIns="91440" tIns="45720" rIns="91440" bIns="45720" rtlCol="0"/>
          <a:lstStyle>
            <a:lvl1pPr algn="r">
              <a:defRPr sz="1200"/>
            </a:lvl1pPr>
          </a:lstStyle>
          <a:p>
            <a:fld id="{6C0A1476-7721-4A19-A61D-4BD4AF050B6F}" type="datetimeFigureOut">
              <a:rPr kumimoji="1" lang="ja-JP" altLang="en-US" smtClean="0"/>
              <a:t>2026/2/27</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9691"/>
            <a:ext cx="5388610" cy="388611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301"/>
            <a:ext cx="2918831" cy="4951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4301"/>
            <a:ext cx="2918831" cy="495187"/>
          </a:xfrm>
          <a:prstGeom prst="rect">
            <a:avLst/>
          </a:prstGeom>
        </p:spPr>
        <p:txBody>
          <a:bodyPr vert="horz" lIns="91440" tIns="45720" rIns="91440" bIns="45720" rtlCol="0" anchor="b"/>
          <a:lstStyle>
            <a:lvl1pPr algn="r">
              <a:defRPr sz="1200"/>
            </a:lvl1pPr>
          </a:lstStyle>
          <a:p>
            <a:fld id="{0A79A28B-2232-4C66-A9B7-6A3163FE24E5}" type="slidenum">
              <a:rPr kumimoji="1" lang="ja-JP" altLang="en-US" smtClean="0"/>
              <a:t>‹#›</a:t>
            </a:fld>
            <a:endParaRPr kumimoji="1" lang="ja-JP" altLang="en-US"/>
          </a:p>
        </p:txBody>
      </p:sp>
    </p:spTree>
    <p:extLst>
      <p:ext uri="{BB962C8B-B14F-4D97-AF65-F5344CB8AC3E}">
        <p14:creationId xmlns:p14="http://schemas.microsoft.com/office/powerpoint/2010/main" val="34975734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「コミュニティ・スクールで学校や地域を元気に」～その地域に住む子どもたちの未来のために～のタイトルでお話させていただきます。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教職員の方への内容が中心となっておりますが、全ての方に共通するところもありますので、お聞きいただけたらと思います。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ちらの手を取り合っているマークは、コミュニティ・スクールのロゴマークです。使用にあたっての注意事項など、詳しくは、「学校と地域でつくる学びの未来」のホームページに掲載されているので、ご確認の上、ぜひご活用ください。</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また、本日のプレゼンは研修会の後、中予教育事務所の</a:t>
            </a:r>
            <a:r>
              <a:rPr kumimoji="1" lang="en-US" altLang="ja-JP" dirty="0">
                <a:latin typeface="ＭＳ ゴシック" panose="020B0609070205080204" pitchFamily="49" charset="-128"/>
                <a:ea typeface="ＭＳ ゴシック" panose="020B0609070205080204" pitchFamily="49" charset="-128"/>
              </a:rPr>
              <a:t>HP</a:t>
            </a:r>
            <a:r>
              <a:rPr kumimoji="1" lang="ja-JP" altLang="en-US" dirty="0">
                <a:latin typeface="ＭＳ ゴシック" panose="020B0609070205080204" pitchFamily="49" charset="-128"/>
                <a:ea typeface="ＭＳ ゴシック" panose="020B0609070205080204" pitchFamily="49" charset="-128"/>
              </a:rPr>
              <a:t>にアップいたしますので、校内研修等でご使用ください。校内研修としての使用であれば著作権フリーです。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a:t>
            </a:fld>
            <a:endParaRPr kumimoji="1" lang="ja-JP" altLang="en-US"/>
          </a:p>
        </p:txBody>
      </p:sp>
    </p:spTree>
    <p:extLst>
      <p:ext uri="{BB962C8B-B14F-4D97-AF65-F5344CB8AC3E}">
        <p14:creationId xmlns:p14="http://schemas.microsoft.com/office/powerpoint/2010/main" val="2101239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では、学校運営協議会とはどのような会で、どんなことをしているのでしょう。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まず、学校運営協議会は、地方教育行政の組織及び運営に関する法律に基づき、教育委員会に任命された委員が、一定の権限を持って、学校の運営とそのために必要な支援について協議する</a:t>
            </a:r>
            <a:r>
              <a:rPr kumimoji="1" lang="ja-JP" altLang="en-US" b="1" u="sng" dirty="0">
                <a:latin typeface="ＭＳ ゴシック" panose="020B0609070205080204" pitchFamily="49" charset="-128"/>
                <a:ea typeface="ＭＳ ゴシック" panose="020B0609070205080204" pitchFamily="49" charset="-128"/>
              </a:rPr>
              <a:t>合議体の機関</a:t>
            </a:r>
            <a:r>
              <a:rPr kumimoji="1" lang="ja-JP" altLang="en-US" dirty="0">
                <a:latin typeface="ＭＳ ゴシック" panose="020B0609070205080204" pitchFamily="49" charset="-128"/>
                <a:ea typeface="ＭＳ ゴシック" panose="020B0609070205080204" pitchFamily="49" charset="-128"/>
              </a:rPr>
              <a:t>のことです。そして、法律には３つの役割が明記されています。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①校長が作成する学校運営の基本方針を承認すること。これは必須です。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②学校運営について、教育委員会または校長に意見を</a:t>
            </a:r>
            <a:r>
              <a:rPr kumimoji="1" lang="ja-JP" altLang="en-US" u="sng" dirty="0">
                <a:latin typeface="ＭＳ ゴシック" panose="020B0609070205080204" pitchFamily="49" charset="-128"/>
                <a:ea typeface="ＭＳ ゴシック" panose="020B0609070205080204" pitchFamily="49" charset="-128"/>
              </a:rPr>
              <a:t>述べることができる</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③教職員の任用に関して、教育委員会規則で定める事項について、教育委員会に意見を</a:t>
            </a:r>
            <a:r>
              <a:rPr kumimoji="1" lang="ja-JP" altLang="en-US" u="sng" dirty="0">
                <a:latin typeface="ＭＳ ゴシック" panose="020B0609070205080204" pitchFamily="49" charset="-128"/>
                <a:ea typeface="ＭＳ ゴシック" panose="020B0609070205080204" pitchFamily="49" charset="-128"/>
              </a:rPr>
              <a:t>述べることができる</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の３つです。学校運営協議会の流れとしては、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・目指す子ども像を共有し、学校や地域をとりまく課題を洗い出し、</a:t>
            </a:r>
            <a:r>
              <a:rPr kumimoji="1" lang="ja-JP" altLang="en-US" b="1" u="sng" dirty="0">
                <a:latin typeface="ＭＳ ゴシック" panose="020B0609070205080204" pitchFamily="49" charset="-128"/>
                <a:ea typeface="ＭＳ ゴシック" panose="020B0609070205080204" pitchFamily="49" charset="-128"/>
              </a:rPr>
              <a:t>熟議を</a:t>
            </a:r>
            <a:r>
              <a:rPr kumimoji="1" lang="ja-JP" altLang="en-US" dirty="0">
                <a:latin typeface="ＭＳ ゴシック" panose="020B0609070205080204" pitchFamily="49" charset="-128"/>
                <a:ea typeface="ＭＳ ゴシック" panose="020B0609070205080204" pitchFamily="49" charset="-128"/>
              </a:rPr>
              <a:t>重ね、</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すぐ対応できるものと時間がかかるものとに課題を協議・選別し、学校で取り組めるもの、家庭で取り組めるもの、地域で取り組めるものに課題を分類します。そして、それぞれが協働し、その経過や成果について、学校運営協議会で報告して更なる課題を洗い出すというような流れで進んでい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つまり、学校運営協議会は学校と地域をとりまく課題解決のためのプラットフォームであり、「地域とともにある学校づくり」の有効なツールであると考えられます。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10</a:t>
            </a:fld>
            <a:endParaRPr kumimoji="1" lang="ja-JP" altLang="en-US"/>
          </a:p>
        </p:txBody>
      </p:sp>
    </p:spTree>
    <p:extLst>
      <p:ext uri="{BB962C8B-B14F-4D97-AF65-F5344CB8AC3E}">
        <p14:creationId xmlns:p14="http://schemas.microsoft.com/office/powerpoint/2010/main" val="1502301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そのような、学校運営協議会を設置した学校、つまりコミュニティ・スクールには、どのような役割があるのでしょうか。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その役割としては、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教育課程（学校内外での教育活動）の充実や改善、学習指導や生徒指導の課題対応、学校行事や学習への地域の参画など、地域の力を生かした学校運営に取り組むことが挙げられます。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a:t>
            </a:r>
            <a:r>
              <a:rPr kumimoji="1" lang="ja-JP" altLang="en-US" b="1" u="sng" dirty="0">
                <a:latin typeface="ＭＳ ゴシック" panose="020B0609070205080204" pitchFamily="49" charset="-128"/>
                <a:ea typeface="ＭＳ ゴシック" panose="020B0609070205080204" pitchFamily="49" charset="-128"/>
              </a:rPr>
              <a:t>学校を取り巻く様々な教育課題を地域との連携・協働によって解決するために</a:t>
            </a:r>
            <a:r>
              <a:rPr kumimoji="1" lang="ja-JP" altLang="en-US" dirty="0">
                <a:latin typeface="ＭＳ ゴシック" panose="020B0609070205080204" pitchFamily="49" charset="-128"/>
                <a:ea typeface="ＭＳ ゴシック" panose="020B0609070205080204" pitchFamily="49" charset="-128"/>
              </a:rPr>
              <a:t>コミュニティ・スクールを導入するという意識が大切です。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学校は、教育活動の中で地域とこんなことできそうだなとか、地域は、学校の教育活動の中で子どもたちの成長に関わることは、どんなことができそうかなという考えを互いにもつことで、当事者意識が生まれて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何のために導入するのかという正しい理解が必要です！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11</a:t>
            </a:fld>
            <a:endParaRPr kumimoji="1" lang="ja-JP" altLang="en-US"/>
          </a:p>
        </p:txBody>
      </p:sp>
    </p:spTree>
    <p:extLst>
      <p:ext uri="{BB962C8B-B14F-4D97-AF65-F5344CB8AC3E}">
        <p14:creationId xmlns:p14="http://schemas.microsoft.com/office/powerpoint/2010/main" val="2628111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こんなこと、思ったり、耳にしたりしたことはありませんか？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「うちの学校は、全学年の授業で、こんなにたくさんの地域の人に関わってもらっている。だからうちのコミュニティ・スクールはうまくいっている」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肝心なのは関わってもらっているという事実ではありません。また、コミュニティ・スクールは、関わってもらっているという貸し借りの関係でもありません。大切なのは、同じ目標のもと、地域と連携した教育活動が子どもたちの学びにつながっているのか、成長につながっているかということ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コミュニティ・スクールは、子どもたちの学びや成長につなげるためのツールの一つです。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12</a:t>
            </a:fld>
            <a:endParaRPr kumimoji="1" lang="ja-JP" altLang="en-US"/>
          </a:p>
        </p:txBody>
      </p:sp>
    </p:spTree>
    <p:extLst>
      <p:ext uri="{BB962C8B-B14F-4D97-AF65-F5344CB8AC3E}">
        <p14:creationId xmlns:p14="http://schemas.microsoft.com/office/powerpoint/2010/main" val="1840971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そのコミュニティ・スクールを上手に活用していくためには、「熟議」、「協働」「マネジメント」の３つの視点を備えておく必要があります。</a:t>
            </a:r>
            <a:endParaRPr kumimoji="1" lang="en-US" altLang="ja-JP"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まず、関係者が皆当事者意識を持ち、子どもたちがどのような課題を抱えているのかという実態を共有するとともに、地域でどのような子どもたちを育てていくのか、何を実現していくのかという目標・ビジョンを共有するために「熟議」を重ねること。</a:t>
            </a:r>
            <a:endParaRPr lang="en-US" altLang="ja-JP" sz="1200"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そして、学校と地域の信頼関係の基礎を構築した上で、学校運営に地域の人々が「参画」し、共有した目標に向かって共に「協働」して活動していくこと。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さらに、その中核となる学校は、校長のリーダーシップの下、教職員全体がチームとして力を発揮できるよう、組織としての「マネジメント」力を強化すること。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繰り返しますが、「熟議」の場の設定、「協働」による取組ができる体制、学校の「マネジメント」力、この３つの視点が必要となります。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13</a:t>
            </a:fld>
            <a:endParaRPr kumimoji="1" lang="ja-JP" altLang="en-US"/>
          </a:p>
        </p:txBody>
      </p:sp>
    </p:spTree>
    <p:extLst>
      <p:ext uri="{BB962C8B-B14F-4D97-AF65-F5344CB8AC3E}">
        <p14:creationId xmlns:p14="http://schemas.microsoft.com/office/powerpoint/2010/main" val="2570563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続いてコミュニティ・スクールの魅力についてお話します。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子どもたちにとっての魅力は、子どもたちの学びや体験活動が充実すること。自己肯定感や他人を思いやる心が育つこと。地域の担い手としての自覚が高まること。防犯・防災等の対策によって安心・安全な生活ができることなど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次に教職員にとっての魅力です。地域の人々の理解・協力を得た学校運営が実現すること。地域人材を活用した教育活動を充実させられること。地域の協力により、子どもと向き合う時間が確保できることなどが挙げ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して、保護者にとっての魅力は、学校や地域に対する理解が深まること。地域の中で子どもたちが育てられているという安心感を得られること。保護者同士や地域の人々との人間関係が構築できることなど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最後に地域の人々にとっての魅力は、経験を生かすことで生きがいや自己有用感が得られること。学校が、社会的つながり、地域のよりどころとなること。学校を中心とした地域ネットワークが形成されること。地域の防犯・防災体制等の構築ができることなどが挙げ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このように、コミュニティ・スクールにはたくさんの魅力がギュッと詰まっています。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14</a:t>
            </a:fld>
            <a:endParaRPr kumimoji="1" lang="ja-JP" altLang="en-US"/>
          </a:p>
        </p:txBody>
      </p:sp>
    </p:spTree>
    <p:extLst>
      <p:ext uri="{BB962C8B-B14F-4D97-AF65-F5344CB8AC3E}">
        <p14:creationId xmlns:p14="http://schemas.microsoft.com/office/powerpoint/2010/main" val="3214303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続いて、「地域学校協働活動」です。「地域学校協働活動」とは、</a:t>
            </a:r>
            <a:r>
              <a:rPr lang="ja-JP" altLang="en-US" sz="1200" dirty="0">
                <a:latin typeface="ＭＳ ゴシック" panose="020B0609070205080204" pitchFamily="49" charset="-128"/>
                <a:ea typeface="ＭＳ ゴシック" panose="020B0609070205080204" pitchFamily="49" charset="-128"/>
              </a:rPr>
              <a:t>幅広い地域住民の参画を得て、地域全体で子どもたちの学びや成長を支えるとともに、「学校を核とした地域づくり」を目指して、学校と地域が相互にパートナーとして連携・協働して行う様々な活動のことです。</a:t>
            </a:r>
            <a:r>
              <a:rPr kumimoji="1" lang="ja-JP" altLang="en-US" dirty="0">
                <a:latin typeface="ＭＳ ゴシック" panose="020B0609070205080204" pitchFamily="49" charset="-128"/>
                <a:ea typeface="ＭＳ ゴシック" panose="020B0609070205080204" pitchFamily="49" charset="-128"/>
              </a:rPr>
              <a:t>各市町では、ここにあるような様々な取組をしています。</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地域住民の方が、ただ「参加」するのではなく、「目標の共有」　「対等の立場」というところが肝心になります。</a:t>
            </a:r>
            <a:endParaRPr lang="en-US" altLang="ja-JP" sz="1200"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そして、これらを推進するのが地域学校協働本部、ここにいるのが地域学校協働活動推進員や地域コーディネーターと呼ばれる方々です。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学校では、ぜひ地域学校協働活動推進員さんや地域コーディネーターさんとコミュニケーションをしっかりとって、学校の子どもたちのよりよい育ちを目指して、連携・協働していただければと思います。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この後は音田指導主事が、コミュニティ・スクールを生かした総合的な学習の時間の充実についてお話します。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15</a:t>
            </a:fld>
            <a:endParaRPr kumimoji="1" lang="ja-JP" altLang="en-US"/>
          </a:p>
        </p:txBody>
      </p:sp>
    </p:spTree>
    <p:extLst>
      <p:ext uri="{BB962C8B-B14F-4D97-AF65-F5344CB8AC3E}">
        <p14:creationId xmlns:p14="http://schemas.microsoft.com/office/powerpoint/2010/main" val="1244801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続いてコミュニティ・スクールを生かした総合的な学習の時間の充実についてです。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16</a:t>
            </a:fld>
            <a:endParaRPr kumimoji="1" lang="ja-JP" altLang="en-US"/>
          </a:p>
        </p:txBody>
      </p:sp>
    </p:spTree>
    <p:extLst>
      <p:ext uri="{BB962C8B-B14F-4D97-AF65-F5344CB8AC3E}">
        <p14:creationId xmlns:p14="http://schemas.microsoft.com/office/powerpoint/2010/main" val="520273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総合的な学習の時間は平成</a:t>
            </a:r>
            <a:r>
              <a:rPr kumimoji="1" lang="en-US" altLang="ja-JP" dirty="0">
                <a:latin typeface="ＭＳ ゴシック" panose="020B0609070205080204" pitchFamily="49" charset="-128"/>
                <a:ea typeface="ＭＳ ゴシック" panose="020B0609070205080204" pitchFamily="49" charset="-128"/>
              </a:rPr>
              <a:t>10</a:t>
            </a:r>
            <a:r>
              <a:rPr kumimoji="1" lang="ja-JP" altLang="en-US" dirty="0">
                <a:latin typeface="ＭＳ ゴシック" panose="020B0609070205080204" pitchFamily="49" charset="-128"/>
                <a:ea typeface="ＭＳ ゴシック" panose="020B0609070205080204" pitchFamily="49" charset="-128"/>
              </a:rPr>
              <a:t>年の学習指導要領改訂で創設されました。</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そこでは、身の回りにある様々な問題状況について自ら課題を見付け、自ら学び、自ら考え、主体的に判断し、よりよく問題を解決していく児童生徒の姿を目指しています。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各学校において定める目標を踏まえ、ふるさと教育、キャリア教育、国際理解教育、福祉教育、環境教育、安全教育、防災教育など、</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地域や学校、児童生徒の実態に応じて、創意工夫を生かした探究課題を設定して取り組んでいることと思います。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して、その探究的な学習の中で、地域に出かけたり、様々な体験活動を行ったり、多くの人と出会ったりして、異なる他者と協働して主体的に課題を解決し、自己の生き方を考えていくための資質・能力を育んでいき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17</a:t>
            </a:fld>
            <a:endParaRPr kumimoji="1" lang="ja-JP" altLang="en-US"/>
          </a:p>
        </p:txBody>
      </p:sp>
    </p:spTree>
    <p:extLst>
      <p:ext uri="{BB962C8B-B14F-4D97-AF65-F5344CB8AC3E}">
        <p14:creationId xmlns:p14="http://schemas.microsoft.com/office/powerpoint/2010/main" val="3906973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学習指導要領における総合的な学習の時間の第１の目標は、大きく分けて二つの要素で構成されています。</a:t>
            </a:r>
            <a:endParaRPr kumimoji="1" lang="en-US" altLang="ja-JP" dirty="0"/>
          </a:p>
          <a:p>
            <a:r>
              <a:rPr kumimoji="1" lang="ja-JP" altLang="en-US" dirty="0"/>
              <a:t>一つは、探究的な見方・考え方を働かせて、横断的・総合的な学習を行うことを通して、</a:t>
            </a:r>
            <a:endParaRPr kumimoji="1" lang="en-US" altLang="ja-JP" dirty="0"/>
          </a:p>
          <a:p>
            <a:r>
              <a:rPr kumimoji="1" lang="ja-JP" altLang="en-US" dirty="0"/>
              <a:t>よりよく課題を解決し、自己の生き方を考えていくための資質・能力を育成するという、総合的な学習の時間の特質を踏まえた学習過程の在り方。</a:t>
            </a:r>
            <a:endParaRPr kumimoji="1" lang="en-US" altLang="ja-JP" dirty="0"/>
          </a:p>
          <a:p>
            <a:r>
              <a:rPr kumimoji="1" lang="ja-JP" altLang="en-US" dirty="0"/>
              <a:t>もう一つは、総合的な学習の時間を通して育成することを目指す資質・能力であり、</a:t>
            </a:r>
            <a:endParaRPr kumimoji="1" lang="en-US" altLang="ja-JP" dirty="0"/>
          </a:p>
          <a:p>
            <a:r>
              <a:rPr kumimoji="1" lang="ja-JP" altLang="en-US" dirty="0"/>
              <a:t>（１）課題解決に必要な知識及び技能を身に付け、探究的な学習の良さを理解する、知識及び技能</a:t>
            </a:r>
            <a:endParaRPr kumimoji="1" lang="en-US" altLang="ja-JP" dirty="0"/>
          </a:p>
          <a:p>
            <a:r>
              <a:rPr kumimoji="1" lang="ja-JP" altLang="en-US" dirty="0"/>
              <a:t>（２）実社会や実生活の中から問いを見いだし、自分で課題を立て、情報を集め、整理・分析して、まとめ・表現することができる、思考力・判断力・表現力等</a:t>
            </a:r>
            <a:endParaRPr kumimoji="1" lang="en-US" altLang="ja-JP" dirty="0"/>
          </a:p>
          <a:p>
            <a:r>
              <a:rPr kumimoji="1" lang="ja-JP" altLang="en-US" dirty="0"/>
              <a:t>（３）探究的な学習に主体的・協働的に取り組み、積極的に社会に参画しようとする、学びに向かう力、人間性等</a:t>
            </a:r>
            <a:endParaRPr kumimoji="1" lang="en-US" altLang="ja-JP" dirty="0"/>
          </a:p>
          <a:p>
            <a:r>
              <a:rPr kumimoji="1" lang="ja-JP" altLang="en-US" dirty="0"/>
              <a:t>これらの資質・能力を学習の中で習得できるように場を工夫し、単元の中に位置付けて、展開していかなければなりません。</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18</a:t>
            </a:fld>
            <a:endParaRPr kumimoji="1" lang="ja-JP" altLang="en-US"/>
          </a:p>
        </p:txBody>
      </p:sp>
    </p:spTree>
    <p:extLst>
      <p:ext uri="{BB962C8B-B14F-4D97-AF65-F5344CB8AC3E}">
        <p14:creationId xmlns:p14="http://schemas.microsoft.com/office/powerpoint/2010/main" val="4096359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第１の目標と学校の「教育目標」やグランドデザイン、地域と共有する基本的方針を踏まえ、</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各学校において総合的な学習の時間の目標を定め、その目標を実現するにふさわしい内容を定めます。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その実施においては、今日の大きなテーマでもあるカリキュラム・マネジメントが重要となります。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先生方においては、教科等で身に付けた資質・能力を活用・発揮しながら課題解決に向けて取り組んでいけるよう、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横断的・総合的な学習を行う年間計画を作成することが重要です。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地域の皆さんにおいては、学校と地域との共有する基本的方針を盛り込んだ、その学校における総合的な学習の時間はどんな目標か、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そこでどんな資質・能力を子どもたちに育みたいのかを必ず共有していただきたいです。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総合的な学習の時間では実際の生活の中にある問題や地域の事象を取り上げ、それらを実際に解決していく過程が大切であり、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そのことが総合的な学習の時間の充実につながります。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そのために地域としてできることは何かを考えていただけるとありがたいです。</a:t>
            </a:r>
            <a:endParaRPr kumimoji="1" lang="en-US" altLang="ja-JP" dirty="0">
              <a:latin typeface="ＭＳ ゴシック" panose="020B0609070205080204" pitchFamily="49" charset="-128"/>
              <a:ea typeface="ＭＳ ゴシック" panose="020B0609070205080204" pitchFamily="49"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19</a:t>
            </a:fld>
            <a:endParaRPr kumimoji="1" lang="ja-JP" altLang="en-US"/>
          </a:p>
        </p:txBody>
      </p:sp>
    </p:spTree>
    <p:extLst>
      <p:ext uri="{BB962C8B-B14F-4D97-AF65-F5344CB8AC3E}">
        <p14:creationId xmlns:p14="http://schemas.microsoft.com/office/powerpoint/2010/main" val="643351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まず初めに、学校、地域住民、保護者、教職員の立ち位置についてお話します。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未来の地域を育むための学校は「木」、それを支える地域住民や保護者は「土」、教職員は異動もあるため、地域の学校を通り過ぎる「風」の存在であると考えられます。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教職員が変わって学校が変わるのは新しい情報の息吹を吹き込む「風」によるものであり、教職員は「風」としての分をわきまえることが大事です。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しっかりと「土」に根付く学校に変えていくには、地域住民や保護者の力が必要であり、「風」と「土」の相互作用によって次世代を担う子どもが育っていきます。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2</a:t>
            </a:fld>
            <a:endParaRPr kumimoji="1" lang="ja-JP" altLang="en-US"/>
          </a:p>
        </p:txBody>
      </p:sp>
    </p:spTree>
    <p:extLst>
      <p:ext uri="{BB962C8B-B14F-4D97-AF65-F5344CB8AC3E}">
        <p14:creationId xmlns:p14="http://schemas.microsoft.com/office/powerpoint/2010/main" val="424605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総合的な学習の時間における児童生徒の学習の姿はどうでしょう。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まず日常の生活や社会に目を向け、自ら課題を見付け、</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１課題の設定、２情報の収集、３整理・分析、４まとめ・表現という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探究の学習の過程を繰り返し、新たな課題を見付けて更なる課題解決を始めるという流れで学習していきます。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探究の過程では、学びを自ら調整したり、他者との協働を取り入れたりして試行錯誤しながら、</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自ら課題を見付け、課題を解決していきます。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その学習の過程で他者と協働することで、自分の意見を形成し、対話と合意する力が身に付いていきます。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そして、まとめ・表現の過程では、調べ学習や体験活動を行っただけ、</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地域の方の話を聞いただけで終わるのではなく、そこにある疑問点や問題点を考えたり、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自分たちにできることなどを考えたりすることで、より一層当事者意識を持ち、それを習慣付けることへとつながります。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20</a:t>
            </a:fld>
            <a:endParaRPr kumimoji="1" lang="ja-JP" altLang="en-US"/>
          </a:p>
        </p:txBody>
      </p:sp>
    </p:spTree>
    <p:extLst>
      <p:ext uri="{BB962C8B-B14F-4D97-AF65-F5344CB8AC3E}">
        <p14:creationId xmlns:p14="http://schemas.microsoft.com/office/powerpoint/2010/main" val="488061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続いて、探究の過程を具体的にお話します。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探究の過程の具体をイメージしていただくとともに、探究のどの場面でどんな地域資源をどのように取り入れるか、考えていただけるとありがたいです。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①の課題設定では、体験活動を重視すること、事前に児童生徒の興味・関心を把握すること、これまでの児童生徒の考えと「ずれ」や「隔たり」、対象への「憧れ」や「可能性」を感じさせるなど、学習対象との関わり方や出会わせ方を工夫するとよいです。子供たちにとって、実際の生活にある課題を取り上げることで関心が高まり、本気になって取り組む姿が生み出されるはず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次に、②の情報の収集です。設定した課題を基に、観察、実験、見学、調査、探索、追体験などを行います。その際、収集した情報を適切な方法で蓄積します。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次の③整理・分析です。様々な方法で収集した多様な情報を整理したり分析したりして、思考する活動へと高めていきます。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特に方法については「考えるための技法」を用いた思考を可視化する思考ツール、例えばロジックツリーやクラゲチャート、ピラミッドチャートなどを活用し、</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子どもたちがその有効性を実感して、様々な課題解決において適切かつ効果的に活用できるようになることが大切です。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④まとめ・表現では、相手意識や目的意識を明確にすることや情報を再構成し、自分自身の考えや新たな課題を自覚できるようにすること、伝えるための具体的な方法、例えば、新聞作成や</a:t>
            </a:r>
            <a:r>
              <a:rPr kumimoji="1" lang="en-US" altLang="ja-JP" dirty="0">
                <a:latin typeface="ＭＳ ゴシック" panose="020B0609070205080204" pitchFamily="49" charset="-128"/>
                <a:ea typeface="ＭＳ ゴシック" panose="020B0609070205080204" pitchFamily="49" charset="-128"/>
              </a:rPr>
              <a:t>ICT</a:t>
            </a:r>
            <a:r>
              <a:rPr kumimoji="1" lang="ja-JP" altLang="en-US" dirty="0">
                <a:latin typeface="ＭＳ ゴシック" panose="020B0609070205080204" pitchFamily="49" charset="-128"/>
                <a:ea typeface="ＭＳ ゴシック" panose="020B0609070205080204" pitchFamily="49" charset="-128"/>
              </a:rPr>
              <a:t>の活用などを身に付け、目的に応じて選択して使えるようにすることが重要です。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また、「情報の収集」「整理・分析」「まとめ・表現」の探究の過程では、各教科で身に付けた資質・能力を活用、発揮することを経験させることで、大きな成果を上げることにつながります。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その際、言語能力・情報活用能力など全ての学習の基盤となる資質・能力を重視することも大切です。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して、特にまとめ・表現の過程では、社会への参画を通して表現することも大切です。例えば、地域の伝統・文化を伝える祭りの企画・運営や観光ガイドとして地域の名所案内、商店街の再生イベントの企画・開催などが挙げられます。同じ問題の解決を目指す地域の方や行政機関、専門家との協働により、立場の異なる他者と繰り返し関わり、目的に照らして多様な視点で検討し、一つのものにしていくことで事象に対する認識が深まります。また、成果の検証として、参加者にアンケートをとるなど、参加者の声を取り入れることで、児童生徒の新たな課題設定につながることも期待さ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詳しくは、令和３年３月に文部科学省から出された「今求められる力を高める総合的な学習の時間の展開（小学校編）（中学校編）」にさらに具体が掲載されています。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文部科学省の</a:t>
            </a:r>
            <a:r>
              <a:rPr kumimoji="1" lang="en-US" altLang="ja-JP" dirty="0">
                <a:latin typeface="ＭＳ ゴシック" panose="020B0609070205080204" pitchFamily="49" charset="-128"/>
                <a:ea typeface="ＭＳ ゴシック" panose="020B0609070205080204" pitchFamily="49" charset="-128"/>
              </a:rPr>
              <a:t>HP</a:t>
            </a:r>
            <a:r>
              <a:rPr kumimoji="1" lang="ja-JP" altLang="en-US" dirty="0">
                <a:latin typeface="ＭＳ ゴシック" panose="020B0609070205080204" pitchFamily="49" charset="-128"/>
                <a:ea typeface="ＭＳ ゴシック" panose="020B0609070205080204" pitchFamily="49" charset="-128"/>
              </a:rPr>
              <a:t>にも掲載されていますので、ご確認ください。</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ような探究学習を繰り返す中で、次期学習指導要領が目指すこれからの社会を生き抜く子どもたちに「自らの人生を舵取りする力」をつけ、「民主的で持続可能な社会の創り手」となるよう育んでいかなければなりません。そして、自分の身の回りのこと、興味関心のあることに主体的にかかわり、「豊かな可能性を開花できる」子どもたちを学校と地域が一体となって育んでいくことが求められています。</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総合的な学習の時間とコミスク、カリマネという考え方は、コミスクの運営や社会に開かれた教育課程のほんの一部にすぎません。学校や地域の課題をコミスクという制度を通して共有する中でまだまだやるべきことが見つかるかもしれません。大切なのは、そのまんなかに子どもたちがいて、その子どもたちの成長を願う学校や地域の大人たちがいるということです。</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latin typeface="ＭＳ ゴシック" panose="020B0609070205080204" pitchFamily="49" charset="-128"/>
                <a:ea typeface="ＭＳ ゴシック" panose="020B0609070205080204" pitchFamily="49" charset="-128"/>
              </a:rPr>
              <a:t>我々</a:t>
            </a:r>
            <a:r>
              <a:rPr kumimoji="1" lang="ja-JP" altLang="en-US" dirty="0">
                <a:latin typeface="ＭＳ ゴシック" panose="020B0609070205080204" pitchFamily="49" charset="-128"/>
                <a:ea typeface="ＭＳ ゴシック" panose="020B0609070205080204" pitchFamily="49" charset="-128"/>
              </a:rPr>
              <a:t>はその当事者です。その地域に住む子どもたちの未来の</a:t>
            </a:r>
            <a:r>
              <a:rPr kumimoji="1" lang="ja-JP" altLang="en-US">
                <a:latin typeface="ＭＳ ゴシック" panose="020B0609070205080204" pitchFamily="49" charset="-128"/>
                <a:ea typeface="ＭＳ ゴシック" panose="020B0609070205080204" pitchFamily="49" charset="-128"/>
              </a:rPr>
              <a:t>ためにみんなで一緒に取り組んでいきましょう！</a:t>
            </a:r>
            <a:endParaRPr kumimoji="1" lang="ja-JP" altLang="en-US"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21</a:t>
            </a:fld>
            <a:endParaRPr kumimoji="1" lang="ja-JP" altLang="en-US"/>
          </a:p>
        </p:txBody>
      </p:sp>
    </p:spTree>
    <p:extLst>
      <p:ext uri="{BB962C8B-B14F-4D97-AF65-F5344CB8AC3E}">
        <p14:creationId xmlns:p14="http://schemas.microsoft.com/office/powerpoint/2010/main" val="77983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そこで、今回は、</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①「</a:t>
            </a:r>
            <a:r>
              <a:rPr lang="ja-JP" altLang="en-US" sz="1200" dirty="0">
                <a:latin typeface="ＭＳ ゴシック" panose="020B0609070205080204" pitchFamily="49" charset="-128"/>
                <a:ea typeface="ＭＳ ゴシック" panose="020B0609070205080204" pitchFamily="49" charset="-128"/>
              </a:rPr>
              <a:t>なぜ、地域と学校との連携・協働が必要なのか？</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②「</a:t>
            </a:r>
            <a:r>
              <a:rPr lang="ja-JP" altLang="en-US" sz="1200" dirty="0">
                <a:latin typeface="ＭＳ ゴシック" panose="020B0609070205080204" pitchFamily="49" charset="-128"/>
                <a:ea typeface="ＭＳ ゴシック" panose="020B0609070205080204" pitchFamily="49" charset="-128"/>
              </a:rPr>
              <a:t>コミュニティ・スクール、地域学校協働活動って何？</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pPr marL="0" indent="0">
              <a:buNone/>
            </a:pPr>
            <a:r>
              <a:rPr kumimoji="1" lang="ja-JP" altLang="en-US" dirty="0">
                <a:latin typeface="ＭＳ ゴシック" panose="020B0609070205080204" pitchFamily="49" charset="-128"/>
                <a:ea typeface="ＭＳ ゴシック" panose="020B0609070205080204" pitchFamily="49" charset="-128"/>
              </a:rPr>
              <a:t>③「</a:t>
            </a:r>
            <a:r>
              <a:rPr kumimoji="1" lang="ja-JP" altLang="en-US" sz="1200" dirty="0">
                <a:latin typeface="ＭＳ ゴシック" panose="020B0609070205080204" pitchFamily="49" charset="-128"/>
                <a:ea typeface="ＭＳ ゴシック" panose="020B0609070205080204" pitchFamily="49" charset="-128"/>
              </a:rPr>
              <a:t>コミュニティ・スクールを生かした総合的な学習の時間の充実</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この</a:t>
            </a:r>
            <a:r>
              <a:rPr kumimoji="1" lang="en-US" altLang="ja-JP" dirty="0">
                <a:latin typeface="ＭＳ ゴシック" panose="020B0609070205080204" pitchFamily="49" charset="-128"/>
                <a:ea typeface="ＭＳ ゴシック" panose="020B0609070205080204" pitchFamily="49" charset="-128"/>
              </a:rPr>
              <a:t>3</a:t>
            </a:r>
            <a:r>
              <a:rPr kumimoji="1" lang="ja-JP" altLang="en-US" dirty="0">
                <a:latin typeface="ＭＳ ゴシック" panose="020B0609070205080204" pitchFamily="49" charset="-128"/>
                <a:ea typeface="ＭＳ ゴシック" panose="020B0609070205080204" pitchFamily="49" charset="-128"/>
              </a:rPr>
              <a:t>つの内容で話をいたします。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3</a:t>
            </a:fld>
            <a:endParaRPr kumimoji="1" lang="ja-JP" altLang="en-US"/>
          </a:p>
        </p:txBody>
      </p:sp>
    </p:spTree>
    <p:extLst>
      <p:ext uri="{BB962C8B-B14F-4D97-AF65-F5344CB8AC3E}">
        <p14:creationId xmlns:p14="http://schemas.microsoft.com/office/powerpoint/2010/main" val="2383954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まず、なぜ、地域と学校との連携・協働が必要なのか？です。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4</a:t>
            </a:fld>
            <a:endParaRPr kumimoji="1" lang="ja-JP" altLang="en-US"/>
          </a:p>
        </p:txBody>
      </p:sp>
    </p:spTree>
    <p:extLst>
      <p:ext uri="{BB962C8B-B14F-4D97-AF65-F5344CB8AC3E}">
        <p14:creationId xmlns:p14="http://schemas.microsoft.com/office/powerpoint/2010/main" val="808618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学校は今、不登校やいじめ問題、教育の</a:t>
            </a:r>
            <a:r>
              <a:rPr kumimoji="1" lang="en-US" altLang="ja-JP" dirty="0">
                <a:latin typeface="ＭＳ ゴシック" panose="020B0609070205080204" pitchFamily="49" charset="-128"/>
                <a:ea typeface="ＭＳ ゴシック" panose="020B0609070205080204" pitchFamily="49" charset="-128"/>
              </a:rPr>
              <a:t>ICT</a:t>
            </a:r>
            <a:r>
              <a:rPr kumimoji="1" lang="ja-JP" altLang="en-US" dirty="0">
                <a:latin typeface="ＭＳ ゴシック" panose="020B0609070205080204" pitchFamily="49" charset="-128"/>
                <a:ea typeface="ＭＳ ゴシック" panose="020B0609070205080204" pitchFamily="49" charset="-128"/>
              </a:rPr>
              <a:t>化、体験格差、子どもの安心・安全の確保など教育課題が山積みです。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学校だけで解決するには、難しいこともたくさんあります。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5</a:t>
            </a:fld>
            <a:endParaRPr kumimoji="1" lang="ja-JP" altLang="en-US"/>
          </a:p>
        </p:txBody>
      </p:sp>
    </p:spTree>
    <p:extLst>
      <p:ext uri="{BB962C8B-B14F-4D97-AF65-F5344CB8AC3E}">
        <p14:creationId xmlns:p14="http://schemas.microsoft.com/office/powerpoint/2010/main" val="1605434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ような状況の中でも、保護者を巻き込んだり、地域住民に頼ったりし、参加だけではなく、参画していただくことで、教職員だけではできない質の高い教育活動を子どもたちに届けることができるようにな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質の高い教育活動を行うことは、よりよく子どもたちを育むことになり、「よりよい学校教育を通じてよりよい社会を創る」という学習指導要領の目標へとつながります。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「地域に開かれた学校」から一歩踏み出し、地域の人々と目標やビジョンを共有し、子どもたちを育む「地域とともにある学校」へと転換することが必要です。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6</a:t>
            </a:fld>
            <a:endParaRPr kumimoji="1" lang="ja-JP" altLang="en-US"/>
          </a:p>
        </p:txBody>
      </p:sp>
    </p:spTree>
    <p:extLst>
      <p:ext uri="{BB962C8B-B14F-4D97-AF65-F5344CB8AC3E}">
        <p14:creationId xmlns:p14="http://schemas.microsoft.com/office/powerpoint/2010/main" val="4288736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その「地域とともにある</a:t>
            </a:r>
            <a:r>
              <a:rPr kumimoji="1" lang="ja-JP" altLang="en-US" b="1" dirty="0">
                <a:latin typeface="ＭＳ ゴシック" panose="020B0609070205080204" pitchFamily="49" charset="-128"/>
                <a:ea typeface="ＭＳ ゴシック" panose="020B0609070205080204" pitchFamily="49" charset="-128"/>
              </a:rPr>
              <a:t>学校づくり</a:t>
            </a:r>
            <a:r>
              <a:rPr kumimoji="1" lang="ja-JP" altLang="en-US" dirty="0">
                <a:latin typeface="ＭＳ ゴシック" panose="020B0609070205080204" pitchFamily="49" charset="-128"/>
                <a:ea typeface="ＭＳ ゴシック" panose="020B0609070205080204" pitchFamily="49" charset="-128"/>
              </a:rPr>
              <a:t>」について、学校と地域住民などが力を合わせて学校運営に取り組む仕組が「コミュニティ・スクール」です。また、「学校を核とした</a:t>
            </a:r>
            <a:r>
              <a:rPr kumimoji="1" lang="ja-JP" altLang="en-US" b="1" dirty="0">
                <a:latin typeface="ＭＳ ゴシック" panose="020B0609070205080204" pitchFamily="49" charset="-128"/>
                <a:ea typeface="ＭＳ ゴシック" panose="020B0609070205080204" pitchFamily="49" charset="-128"/>
              </a:rPr>
              <a:t>地域づくり</a:t>
            </a:r>
            <a:r>
              <a:rPr kumimoji="1" lang="ja-JP" altLang="en-US" dirty="0">
                <a:latin typeface="ＭＳ ゴシック" panose="020B0609070205080204" pitchFamily="49" charset="-128"/>
                <a:ea typeface="ＭＳ ゴシック" panose="020B0609070205080204" pitchFamily="49" charset="-128"/>
              </a:rPr>
              <a:t>」を目指して、学校と地域が相互にパートナーとして連携・協働して行う様々な活動が「地域学校協働活動」です。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れぞれについては、このあと詳しく説明しますが、「コミュニティ・スクール」と「地域学校協働活動」が両輪となり、一体的に推進することで社会に開かれた教育課程の実現の下、子どもも大人も学び合い育ち合う教育体制を構築しながら、同じ目指す児童・生徒像へ向かっていくことがで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つまり、子どもたちの健やかな成長のために、</a:t>
            </a:r>
            <a:r>
              <a:rPr kumimoji="1" lang="ja-JP" altLang="en-US" b="1" u="sng" dirty="0">
                <a:latin typeface="ＭＳ ゴシック" panose="020B0609070205080204" pitchFamily="49" charset="-128"/>
                <a:ea typeface="ＭＳ ゴシック" panose="020B0609070205080204" pitchFamily="49" charset="-128"/>
              </a:rPr>
              <a:t>地域と学校が共通のビジョンや目標を持つ</a:t>
            </a:r>
            <a:r>
              <a:rPr kumimoji="1" lang="ja-JP" altLang="en-US" dirty="0">
                <a:latin typeface="ＭＳ ゴシック" panose="020B0609070205080204" pitchFamily="49" charset="-128"/>
                <a:ea typeface="ＭＳ ゴシック" panose="020B0609070205080204" pitchFamily="49" charset="-128"/>
              </a:rPr>
              <a:t>ことが重要です。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7</a:t>
            </a:fld>
            <a:endParaRPr kumimoji="1" lang="ja-JP" altLang="en-US"/>
          </a:p>
        </p:txBody>
      </p:sp>
    </p:spTree>
    <p:extLst>
      <p:ext uri="{BB962C8B-B14F-4D97-AF65-F5344CB8AC3E}">
        <p14:creationId xmlns:p14="http://schemas.microsoft.com/office/powerpoint/2010/main" val="3463112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それでは次に、コミュニティ・スクール、地域学校教育活動について、もう少し詳しくお話します。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8</a:t>
            </a:fld>
            <a:endParaRPr kumimoji="1" lang="ja-JP" altLang="en-US"/>
          </a:p>
        </p:txBody>
      </p:sp>
    </p:spTree>
    <p:extLst>
      <p:ext uri="{BB962C8B-B14F-4D97-AF65-F5344CB8AC3E}">
        <p14:creationId xmlns:p14="http://schemas.microsoft.com/office/powerpoint/2010/main" val="1107366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まず、コミュニティ・スクールです。コミュニティ・スクールとは、</a:t>
            </a:r>
            <a:r>
              <a:rPr kumimoji="1" lang="ja-JP" altLang="en-US" b="1" u="sng" dirty="0">
                <a:latin typeface="ＭＳ ゴシック" panose="020B0609070205080204" pitchFamily="49" charset="-128"/>
                <a:ea typeface="ＭＳ ゴシック" panose="020B0609070205080204" pitchFamily="49" charset="-128"/>
              </a:rPr>
              <a:t>学校運営協議会を設置している学校</a:t>
            </a:r>
            <a:r>
              <a:rPr kumimoji="1" lang="ja-JP" altLang="en-US" dirty="0">
                <a:latin typeface="ＭＳ ゴシック" panose="020B0609070205080204" pitchFamily="49" charset="-128"/>
                <a:ea typeface="ＭＳ ゴシック" panose="020B0609070205080204" pitchFamily="49" charset="-128"/>
              </a:rPr>
              <a:t>のことです。　</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学校運営協議会は、地方教育行政の組織及び運営に関する法律、第</a:t>
            </a:r>
            <a:r>
              <a:rPr kumimoji="1" lang="en-US" altLang="ja-JP" dirty="0">
                <a:latin typeface="ＭＳ ゴシック" panose="020B0609070205080204" pitchFamily="49" charset="-128"/>
                <a:ea typeface="ＭＳ ゴシック" panose="020B0609070205080204" pitchFamily="49" charset="-128"/>
              </a:rPr>
              <a:t>47</a:t>
            </a:r>
            <a:r>
              <a:rPr kumimoji="1" lang="ja-JP" altLang="en-US" dirty="0">
                <a:latin typeface="ＭＳ ゴシック" panose="020B0609070205080204" pitchFamily="49" charset="-128"/>
                <a:ea typeface="ＭＳ ゴシック" panose="020B0609070205080204" pitchFamily="49" charset="-128"/>
              </a:rPr>
              <a:t>条の５に学校の運営及び運営に必要な支援に関して協議する機関とあります。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そして、コミュニティ・スクールは、子どもたちをよりよく育てるための学校を応援し、地域の実情を踏まえた特色ある学校づくりを進めることを目的としています。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9</a:t>
            </a:fld>
            <a:endParaRPr kumimoji="1" lang="ja-JP" altLang="en-US"/>
          </a:p>
        </p:txBody>
      </p:sp>
    </p:spTree>
    <p:extLst>
      <p:ext uri="{BB962C8B-B14F-4D97-AF65-F5344CB8AC3E}">
        <p14:creationId xmlns:p14="http://schemas.microsoft.com/office/powerpoint/2010/main" val="2650226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2/27/2026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 name="タイトル 1">
            <a:extLst>
              <a:ext uri="{FF2B5EF4-FFF2-40B4-BE49-F238E27FC236}">
                <a16:creationId xmlns:a16="http://schemas.microsoft.com/office/drawing/2014/main" id="{D2002D76-4D27-5421-C5B0-154AF8E04713}"/>
              </a:ext>
            </a:extLst>
          </p:cNvPr>
          <p:cNvSpPr>
            <a:spLocks noGrp="1"/>
          </p:cNvSpPr>
          <p:nvPr>
            <p:ph type="ctrTitle"/>
          </p:nvPr>
        </p:nvSpPr>
        <p:spPr>
          <a:xfrm>
            <a:off x="430431" y="1593669"/>
            <a:ext cx="3778870" cy="2201576"/>
          </a:xfrm>
        </p:spPr>
        <p:txBody>
          <a:bodyPr>
            <a:normAutofit/>
          </a:bodyPr>
          <a:lstStyle/>
          <a:p>
            <a:r>
              <a:rPr lang="ja-JP" altLang="en-US" sz="4000" dirty="0">
                <a:solidFill>
                  <a:srgbClr val="FEFFFF"/>
                </a:solidFill>
                <a:latin typeface="UD デジタル 教科書体 NP-B" panose="02020700000000000000" pitchFamily="18" charset="-128"/>
                <a:ea typeface="UD デジタル 教科書体 NP-B" panose="02020700000000000000" pitchFamily="18" charset="-128"/>
              </a:rPr>
              <a:t>コミュニティ・スクールで学校や地域を元気に</a:t>
            </a:r>
          </a:p>
        </p:txBody>
      </p:sp>
      <p:sp>
        <p:nvSpPr>
          <p:cNvPr id="13"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字幕 2">
            <a:extLst>
              <a:ext uri="{FF2B5EF4-FFF2-40B4-BE49-F238E27FC236}">
                <a16:creationId xmlns:a16="http://schemas.microsoft.com/office/drawing/2014/main" id="{14CDDEE3-8B72-84D4-B421-CF18A13E0B72}"/>
              </a:ext>
            </a:extLst>
          </p:cNvPr>
          <p:cNvSpPr>
            <a:spLocks noGrp="1"/>
          </p:cNvSpPr>
          <p:nvPr>
            <p:ph type="subTitle" idx="1"/>
          </p:nvPr>
        </p:nvSpPr>
        <p:spPr>
          <a:xfrm>
            <a:off x="-76200" y="5097237"/>
            <a:ext cx="6424402" cy="857047"/>
          </a:xfrm>
        </p:spPr>
        <p:txBody>
          <a:bodyPr anchor="ctr">
            <a:normAutofit fontScale="92500" lnSpcReduction="20000"/>
          </a:bodyPr>
          <a:lstStyle/>
          <a:p>
            <a:pPr>
              <a:lnSpc>
                <a:spcPct val="90000"/>
              </a:lnSpc>
            </a:pPr>
            <a:r>
              <a:rPr lang="en-US" altLang="ja-JP" sz="2800" dirty="0">
                <a:solidFill>
                  <a:srgbClr val="FEFFFF"/>
                </a:solidFill>
                <a:latin typeface="UD デジタル 教科書体 NP-B" panose="02020700000000000000" pitchFamily="18" charset="-128"/>
                <a:ea typeface="UD デジタル 教科書体 NP-B" panose="02020700000000000000" pitchFamily="18" charset="-128"/>
              </a:rPr>
              <a:t>〜</a:t>
            </a:r>
            <a:r>
              <a:rPr lang="ja-JP" altLang="en-US" sz="2800" dirty="0">
                <a:solidFill>
                  <a:srgbClr val="FEFFFF"/>
                </a:solidFill>
                <a:latin typeface="UD デジタル 教科書体 NP-B" panose="02020700000000000000" pitchFamily="18" charset="-128"/>
                <a:ea typeface="UD デジタル 教科書体 NP-B" panose="02020700000000000000" pitchFamily="18" charset="-128"/>
              </a:rPr>
              <a:t>その地域に住む</a:t>
            </a:r>
            <a:endParaRPr lang="en-US" altLang="ja-JP" sz="2800" dirty="0">
              <a:solidFill>
                <a:srgbClr val="FEFFFF"/>
              </a:solidFill>
              <a:latin typeface="UD デジタル 教科書体 NP-B" panose="02020700000000000000" pitchFamily="18" charset="-128"/>
              <a:ea typeface="UD デジタル 教科書体 NP-B" panose="02020700000000000000" pitchFamily="18" charset="-128"/>
            </a:endParaRPr>
          </a:p>
          <a:p>
            <a:pPr>
              <a:lnSpc>
                <a:spcPct val="90000"/>
              </a:lnSpc>
            </a:pPr>
            <a:r>
              <a:rPr lang="ja-JP" altLang="en-US" sz="2800" dirty="0">
                <a:solidFill>
                  <a:srgbClr val="FEFFFF"/>
                </a:solidFill>
                <a:latin typeface="UD デジタル 教科書体 NP-B" panose="02020700000000000000" pitchFamily="18" charset="-128"/>
                <a:ea typeface="UD デジタル 教科書体 NP-B" panose="02020700000000000000" pitchFamily="18" charset="-128"/>
              </a:rPr>
              <a:t>　　子どもたちの未来のために</a:t>
            </a:r>
            <a:r>
              <a:rPr lang="en-US" altLang="ja-JP" sz="2800" dirty="0">
                <a:solidFill>
                  <a:srgbClr val="FEFFFF"/>
                </a:solidFill>
                <a:latin typeface="UD デジタル 教科書体 NP-B" panose="02020700000000000000" pitchFamily="18" charset="-128"/>
                <a:ea typeface="UD デジタル 教科書体 NP-B" panose="02020700000000000000" pitchFamily="18" charset="-128"/>
              </a:rPr>
              <a:t>〜</a:t>
            </a:r>
            <a:endParaRPr lang="ja-JP" altLang="en-US" sz="2800" dirty="0">
              <a:solidFill>
                <a:srgbClr val="FEFFFF"/>
              </a:solidFill>
              <a:latin typeface="UD デジタル 教科書体 NP-B" panose="02020700000000000000" pitchFamily="18" charset="-128"/>
              <a:ea typeface="UD デジタル 教科書体 NP-B" panose="02020700000000000000" pitchFamily="18" charset="-128"/>
            </a:endParaRPr>
          </a:p>
        </p:txBody>
      </p:sp>
      <p:pic>
        <p:nvPicPr>
          <p:cNvPr id="4" name="図 3">
            <a:extLst>
              <a:ext uri="{FF2B5EF4-FFF2-40B4-BE49-F238E27FC236}">
                <a16:creationId xmlns:a16="http://schemas.microsoft.com/office/drawing/2014/main" id="{4F5CE1D7-4A1B-BF16-E2A9-D3EA354AB85B}"/>
              </a:ext>
            </a:extLst>
          </p:cNvPr>
          <p:cNvPicPr>
            <a:picLocks noChangeAspect="1"/>
          </p:cNvPicPr>
          <p:nvPr/>
        </p:nvPicPr>
        <p:blipFill>
          <a:blip r:embed="rId3"/>
          <a:stretch>
            <a:fillRect/>
          </a:stretch>
        </p:blipFill>
        <p:spPr>
          <a:xfrm>
            <a:off x="4822763" y="1341120"/>
            <a:ext cx="6828957" cy="3983557"/>
          </a:xfrm>
          <a:prstGeom prst="rect">
            <a:avLst/>
          </a:prstGeom>
        </p:spPr>
      </p:pic>
    </p:spTree>
    <p:extLst>
      <p:ext uri="{BB962C8B-B14F-4D97-AF65-F5344CB8AC3E}">
        <p14:creationId xmlns:p14="http://schemas.microsoft.com/office/powerpoint/2010/main" val="3764275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55D348-A2FA-4695-B3A8-506BBE9A00D2}"/>
              </a:ext>
            </a:extLst>
          </p:cNvPr>
          <p:cNvSpPr>
            <a:spLocks noGrp="1"/>
          </p:cNvSpPr>
          <p:nvPr>
            <p:ph type="title"/>
          </p:nvPr>
        </p:nvSpPr>
        <p:spPr>
          <a:xfrm>
            <a:off x="1831464" y="569322"/>
            <a:ext cx="9520158" cy="1049235"/>
          </a:xfrm>
        </p:spPr>
        <p:txBody>
          <a:bodyPr>
            <a:normAutofit/>
          </a:bodyPr>
          <a:lstStyle/>
          <a:p>
            <a:r>
              <a:rPr lang="ja-JP" altLang="en-US" sz="4400" b="1" dirty="0">
                <a:latin typeface="UD デジタル 教科書体 NP-B" panose="02020700000000000000" pitchFamily="18" charset="-128"/>
                <a:ea typeface="UD デジタル 教科書体 NP-B" panose="02020700000000000000" pitchFamily="18" charset="-128"/>
              </a:rPr>
              <a:t>学校運営協議会とは？</a:t>
            </a:r>
            <a:endParaRPr kumimoji="1" lang="ja-JP" altLang="en-US" sz="4400"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53D05B13-35F0-4660-9F0A-57F425162B31}"/>
              </a:ext>
            </a:extLst>
          </p:cNvPr>
          <p:cNvSpPr>
            <a:spLocks noGrp="1"/>
          </p:cNvSpPr>
          <p:nvPr>
            <p:ph idx="1"/>
          </p:nvPr>
        </p:nvSpPr>
        <p:spPr>
          <a:xfrm>
            <a:off x="1293932" y="6254447"/>
            <a:ext cx="10132371" cy="576036"/>
          </a:xfrm>
          <a:noFill/>
        </p:spPr>
        <p:txBody>
          <a:bodyPr tIns="0" bIns="0" anchor="ctr" anchorCtr="0">
            <a:normAutofit fontScale="77500" lnSpcReduction="20000"/>
          </a:bodyPr>
          <a:lstStyle/>
          <a:p>
            <a:pPr marL="0" indent="0">
              <a:buNone/>
            </a:pPr>
            <a:r>
              <a:rPr lang="ja-JP" altLang="en-US" sz="44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rPr>
              <a:t>「地域とともにある学校づくり」の有効なツール</a:t>
            </a:r>
            <a:endParaRPr kumimoji="1" lang="en-US" altLang="ja-JP" sz="44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endParaRPr>
          </a:p>
        </p:txBody>
      </p:sp>
      <p:grpSp>
        <p:nvGrpSpPr>
          <p:cNvPr id="37" name="グループ化 36">
            <a:extLst>
              <a:ext uri="{FF2B5EF4-FFF2-40B4-BE49-F238E27FC236}">
                <a16:creationId xmlns:a16="http://schemas.microsoft.com/office/drawing/2014/main" id="{24F1D6EF-BF1F-0FEC-1359-02AF2F098B9A}"/>
              </a:ext>
            </a:extLst>
          </p:cNvPr>
          <p:cNvGrpSpPr/>
          <p:nvPr/>
        </p:nvGrpSpPr>
        <p:grpSpPr>
          <a:xfrm>
            <a:off x="459428" y="2383978"/>
            <a:ext cx="11644707" cy="3190664"/>
            <a:chOff x="322311" y="2732307"/>
            <a:chExt cx="11644707" cy="3190664"/>
          </a:xfrm>
        </p:grpSpPr>
        <p:sp>
          <p:nvSpPr>
            <p:cNvPr id="5" name="正方形/長方形 4">
              <a:extLst>
                <a:ext uri="{FF2B5EF4-FFF2-40B4-BE49-F238E27FC236}">
                  <a16:creationId xmlns:a16="http://schemas.microsoft.com/office/drawing/2014/main" id="{F21D5B59-9DD3-455E-9450-8C4813B4E39C}"/>
                </a:ext>
              </a:extLst>
            </p:cNvPr>
            <p:cNvSpPr/>
            <p:nvPr/>
          </p:nvSpPr>
          <p:spPr>
            <a:xfrm>
              <a:off x="1491615" y="2775210"/>
              <a:ext cx="1484209" cy="620965"/>
            </a:xfrm>
            <a:prstGeom prst="rect">
              <a:avLst/>
            </a:prstGeom>
            <a:solidFill>
              <a:schemeClr val="bg1"/>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課　題</a:t>
              </a:r>
            </a:p>
          </p:txBody>
        </p:sp>
        <p:sp>
          <p:nvSpPr>
            <p:cNvPr id="6" name="正方形/長方形 5">
              <a:extLst>
                <a:ext uri="{FF2B5EF4-FFF2-40B4-BE49-F238E27FC236}">
                  <a16:creationId xmlns:a16="http://schemas.microsoft.com/office/drawing/2014/main" id="{1B7275EC-B931-42E9-9BBA-877D2AFEFA3E}"/>
                </a:ext>
              </a:extLst>
            </p:cNvPr>
            <p:cNvSpPr/>
            <p:nvPr/>
          </p:nvSpPr>
          <p:spPr>
            <a:xfrm>
              <a:off x="4742821" y="2791341"/>
              <a:ext cx="1487667" cy="59266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すぐ対応</a:t>
              </a:r>
            </a:p>
          </p:txBody>
        </p:sp>
        <p:sp>
          <p:nvSpPr>
            <p:cNvPr id="7" name="正方形/長方形 6">
              <a:extLst>
                <a:ext uri="{FF2B5EF4-FFF2-40B4-BE49-F238E27FC236}">
                  <a16:creationId xmlns:a16="http://schemas.microsoft.com/office/drawing/2014/main" id="{0B2D1D6E-D266-41BF-A3A5-7B11EC0F9AA1}"/>
                </a:ext>
              </a:extLst>
            </p:cNvPr>
            <p:cNvSpPr/>
            <p:nvPr/>
          </p:nvSpPr>
          <p:spPr>
            <a:xfrm>
              <a:off x="4780558" y="4521188"/>
              <a:ext cx="1567899" cy="75056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時間が</a:t>
              </a:r>
              <a:endParaRPr kumimoji="1"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掛かる</a:t>
              </a:r>
            </a:p>
          </p:txBody>
        </p:sp>
        <p:sp>
          <p:nvSpPr>
            <p:cNvPr id="8" name="正方形/長方形 7">
              <a:extLst>
                <a:ext uri="{FF2B5EF4-FFF2-40B4-BE49-F238E27FC236}">
                  <a16:creationId xmlns:a16="http://schemas.microsoft.com/office/drawing/2014/main" id="{4A208218-208A-4EA7-86BD-25AAE75DDD5F}"/>
                </a:ext>
              </a:extLst>
            </p:cNvPr>
            <p:cNvSpPr/>
            <p:nvPr/>
          </p:nvSpPr>
          <p:spPr>
            <a:xfrm>
              <a:off x="7677354" y="2732307"/>
              <a:ext cx="1320800" cy="5926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学　校</a:t>
              </a:r>
            </a:p>
          </p:txBody>
        </p:sp>
        <p:sp>
          <p:nvSpPr>
            <p:cNvPr id="9" name="正方形/長方形 8">
              <a:extLst>
                <a:ext uri="{FF2B5EF4-FFF2-40B4-BE49-F238E27FC236}">
                  <a16:creationId xmlns:a16="http://schemas.microsoft.com/office/drawing/2014/main" id="{1CB9CA3D-7AF1-42C7-B848-6F8B8CC601E9}"/>
                </a:ext>
              </a:extLst>
            </p:cNvPr>
            <p:cNvSpPr/>
            <p:nvPr/>
          </p:nvSpPr>
          <p:spPr>
            <a:xfrm>
              <a:off x="7695874" y="3652160"/>
              <a:ext cx="1320800" cy="5926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家　庭</a:t>
              </a:r>
            </a:p>
          </p:txBody>
        </p:sp>
        <p:sp>
          <p:nvSpPr>
            <p:cNvPr id="10" name="正方形/長方形 9">
              <a:extLst>
                <a:ext uri="{FF2B5EF4-FFF2-40B4-BE49-F238E27FC236}">
                  <a16:creationId xmlns:a16="http://schemas.microsoft.com/office/drawing/2014/main" id="{715F103A-2370-41B1-8725-FBDF6C3DD90A}"/>
                </a:ext>
              </a:extLst>
            </p:cNvPr>
            <p:cNvSpPr/>
            <p:nvPr/>
          </p:nvSpPr>
          <p:spPr>
            <a:xfrm>
              <a:off x="7695874" y="4627895"/>
              <a:ext cx="1320800" cy="5926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地　域</a:t>
              </a:r>
            </a:p>
          </p:txBody>
        </p:sp>
        <p:sp>
          <p:nvSpPr>
            <p:cNvPr id="11" name="正方形/長方形 10">
              <a:extLst>
                <a:ext uri="{FF2B5EF4-FFF2-40B4-BE49-F238E27FC236}">
                  <a16:creationId xmlns:a16="http://schemas.microsoft.com/office/drawing/2014/main" id="{360B313F-D9AF-44A5-8B4A-0288F7A2FF45}"/>
                </a:ext>
              </a:extLst>
            </p:cNvPr>
            <p:cNvSpPr/>
            <p:nvPr/>
          </p:nvSpPr>
          <p:spPr>
            <a:xfrm>
              <a:off x="324541" y="3474612"/>
              <a:ext cx="1170629" cy="571293"/>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少子</a:t>
              </a:r>
              <a:endParaRPr kumimoji="1" lang="en-US" altLang="ja-JP"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高齢化</a:t>
              </a:r>
            </a:p>
          </p:txBody>
        </p:sp>
        <p:sp>
          <p:nvSpPr>
            <p:cNvPr id="12" name="正方形/長方形 11">
              <a:extLst>
                <a:ext uri="{FF2B5EF4-FFF2-40B4-BE49-F238E27FC236}">
                  <a16:creationId xmlns:a16="http://schemas.microsoft.com/office/drawing/2014/main" id="{17E92A48-F281-4FE3-98E6-DC5761518EDD}"/>
                </a:ext>
              </a:extLst>
            </p:cNvPr>
            <p:cNvSpPr/>
            <p:nvPr/>
          </p:nvSpPr>
          <p:spPr>
            <a:xfrm>
              <a:off x="324542" y="4117647"/>
              <a:ext cx="1170629" cy="526986"/>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人手不足</a:t>
              </a:r>
            </a:p>
          </p:txBody>
        </p:sp>
        <p:sp>
          <p:nvSpPr>
            <p:cNvPr id="13" name="正方形/長方形 12">
              <a:extLst>
                <a:ext uri="{FF2B5EF4-FFF2-40B4-BE49-F238E27FC236}">
                  <a16:creationId xmlns:a16="http://schemas.microsoft.com/office/drawing/2014/main" id="{D7FCF175-78CB-469C-800F-E01CA9211A8E}"/>
                </a:ext>
              </a:extLst>
            </p:cNvPr>
            <p:cNvSpPr/>
            <p:nvPr/>
          </p:nvSpPr>
          <p:spPr>
            <a:xfrm>
              <a:off x="326772" y="4716366"/>
              <a:ext cx="1170629" cy="530079"/>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伝統文化の継承</a:t>
              </a:r>
            </a:p>
          </p:txBody>
        </p:sp>
        <p:sp>
          <p:nvSpPr>
            <p:cNvPr id="14" name="正方形/長方形 13">
              <a:extLst>
                <a:ext uri="{FF2B5EF4-FFF2-40B4-BE49-F238E27FC236}">
                  <a16:creationId xmlns:a16="http://schemas.microsoft.com/office/drawing/2014/main" id="{1676EACB-E6E6-422B-9612-AFBE0C9F2B5B}"/>
                </a:ext>
              </a:extLst>
            </p:cNvPr>
            <p:cNvSpPr/>
            <p:nvPr/>
          </p:nvSpPr>
          <p:spPr>
            <a:xfrm>
              <a:off x="322311" y="5311366"/>
              <a:ext cx="1170629" cy="520238"/>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地域行事</a:t>
              </a:r>
            </a:p>
          </p:txBody>
        </p:sp>
        <p:sp>
          <p:nvSpPr>
            <p:cNvPr id="15" name="正方形/長方形 14">
              <a:extLst>
                <a:ext uri="{FF2B5EF4-FFF2-40B4-BE49-F238E27FC236}">
                  <a16:creationId xmlns:a16="http://schemas.microsoft.com/office/drawing/2014/main" id="{2F480350-9B50-44C1-96E2-34CCB9C4BFB2}"/>
                </a:ext>
              </a:extLst>
            </p:cNvPr>
            <p:cNvSpPr/>
            <p:nvPr/>
          </p:nvSpPr>
          <p:spPr>
            <a:xfrm>
              <a:off x="1572240" y="3483990"/>
              <a:ext cx="1170629" cy="560853"/>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地域の</a:t>
              </a:r>
              <a:endParaRPr kumimoji="1" lang="en-US" altLang="ja-JP"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担い手</a:t>
              </a:r>
              <a:endPar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16" name="正方形/長方形 15">
              <a:extLst>
                <a:ext uri="{FF2B5EF4-FFF2-40B4-BE49-F238E27FC236}">
                  <a16:creationId xmlns:a16="http://schemas.microsoft.com/office/drawing/2014/main" id="{B2A7615C-8E07-4144-AD9C-28B0174FE7FA}"/>
                </a:ext>
              </a:extLst>
            </p:cNvPr>
            <p:cNvSpPr/>
            <p:nvPr/>
          </p:nvSpPr>
          <p:spPr>
            <a:xfrm>
              <a:off x="2806876" y="3482923"/>
              <a:ext cx="1170629" cy="562041"/>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不登校</a:t>
              </a:r>
            </a:p>
          </p:txBody>
        </p:sp>
        <p:sp>
          <p:nvSpPr>
            <p:cNvPr id="17" name="正方形/長方形 16">
              <a:extLst>
                <a:ext uri="{FF2B5EF4-FFF2-40B4-BE49-F238E27FC236}">
                  <a16:creationId xmlns:a16="http://schemas.microsoft.com/office/drawing/2014/main" id="{9110AB16-338B-47FC-8DEC-34DEAF867BEC}"/>
                </a:ext>
              </a:extLst>
            </p:cNvPr>
            <p:cNvSpPr/>
            <p:nvPr/>
          </p:nvSpPr>
          <p:spPr>
            <a:xfrm>
              <a:off x="1572241" y="4117647"/>
              <a:ext cx="1170629" cy="526986"/>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防災・防犯</a:t>
              </a:r>
            </a:p>
          </p:txBody>
        </p:sp>
        <p:sp>
          <p:nvSpPr>
            <p:cNvPr id="18" name="正方形/長方形 17">
              <a:extLst>
                <a:ext uri="{FF2B5EF4-FFF2-40B4-BE49-F238E27FC236}">
                  <a16:creationId xmlns:a16="http://schemas.microsoft.com/office/drawing/2014/main" id="{72220266-65E6-4AB0-A289-3100209AD51F}"/>
                </a:ext>
              </a:extLst>
            </p:cNvPr>
            <p:cNvSpPr/>
            <p:nvPr/>
          </p:nvSpPr>
          <p:spPr>
            <a:xfrm>
              <a:off x="1580708" y="4716365"/>
              <a:ext cx="1170629" cy="530079"/>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生徒指導</a:t>
              </a:r>
            </a:p>
          </p:txBody>
        </p:sp>
        <p:sp>
          <p:nvSpPr>
            <p:cNvPr id="19" name="正方形/長方形 18">
              <a:extLst>
                <a:ext uri="{FF2B5EF4-FFF2-40B4-BE49-F238E27FC236}">
                  <a16:creationId xmlns:a16="http://schemas.microsoft.com/office/drawing/2014/main" id="{86D5F4D4-2463-486D-8FDA-0E5DAD4A8EB1}"/>
                </a:ext>
              </a:extLst>
            </p:cNvPr>
            <p:cNvSpPr/>
            <p:nvPr/>
          </p:nvSpPr>
          <p:spPr>
            <a:xfrm>
              <a:off x="1578478" y="5311367"/>
              <a:ext cx="1170629" cy="520238"/>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いじめ</a:t>
              </a:r>
            </a:p>
          </p:txBody>
        </p:sp>
        <p:sp>
          <p:nvSpPr>
            <p:cNvPr id="20" name="正方形/長方形 19">
              <a:extLst>
                <a:ext uri="{FF2B5EF4-FFF2-40B4-BE49-F238E27FC236}">
                  <a16:creationId xmlns:a16="http://schemas.microsoft.com/office/drawing/2014/main" id="{8A17EF75-FB7F-4320-89E9-9F600ACC74C4}"/>
                </a:ext>
              </a:extLst>
            </p:cNvPr>
            <p:cNvSpPr/>
            <p:nvPr/>
          </p:nvSpPr>
          <p:spPr>
            <a:xfrm>
              <a:off x="2806876" y="4117646"/>
              <a:ext cx="1170629" cy="526986"/>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放課後の</a:t>
              </a:r>
              <a:endParaRPr kumimoji="1" lang="en-US" altLang="ja-JP" sz="16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居場所</a:t>
              </a:r>
            </a:p>
          </p:txBody>
        </p:sp>
        <p:sp>
          <p:nvSpPr>
            <p:cNvPr id="21" name="正方形/長方形 20">
              <a:extLst>
                <a:ext uri="{FF2B5EF4-FFF2-40B4-BE49-F238E27FC236}">
                  <a16:creationId xmlns:a16="http://schemas.microsoft.com/office/drawing/2014/main" id="{1B92E014-6096-42E8-B36E-30F7446FEE79}"/>
                </a:ext>
              </a:extLst>
            </p:cNvPr>
            <p:cNvSpPr/>
            <p:nvPr/>
          </p:nvSpPr>
          <p:spPr>
            <a:xfrm>
              <a:off x="2809105" y="4716364"/>
              <a:ext cx="1170629" cy="530079"/>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UD デジタル 教科書体 NP-B" panose="02020700000000000000" pitchFamily="18" charset="-128"/>
                  <a:ea typeface="UD デジタル 教科書体 NP-B" panose="02020700000000000000" pitchFamily="18" charset="-128"/>
                </a:rPr>
                <a:t>子どもの</a:t>
              </a:r>
              <a:endParaRPr kumimoji="1" lang="en-US" altLang="ja-JP" sz="14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400" b="1" dirty="0">
                  <a:solidFill>
                    <a:schemeClr val="tx1"/>
                  </a:solidFill>
                  <a:latin typeface="UD デジタル 教科書体 NP-B" panose="02020700000000000000" pitchFamily="18" charset="-128"/>
                  <a:ea typeface="UD デジタル 教科書体 NP-B" panose="02020700000000000000" pitchFamily="18" charset="-128"/>
                </a:rPr>
                <a:t>安心・安全</a:t>
              </a:r>
            </a:p>
          </p:txBody>
        </p:sp>
        <p:sp>
          <p:nvSpPr>
            <p:cNvPr id="22" name="正方形/長方形 21">
              <a:extLst>
                <a:ext uri="{FF2B5EF4-FFF2-40B4-BE49-F238E27FC236}">
                  <a16:creationId xmlns:a16="http://schemas.microsoft.com/office/drawing/2014/main" id="{85B1A33B-45AD-4C6B-A863-B6CC659E4810}"/>
                </a:ext>
              </a:extLst>
            </p:cNvPr>
            <p:cNvSpPr/>
            <p:nvPr/>
          </p:nvSpPr>
          <p:spPr>
            <a:xfrm>
              <a:off x="2806876" y="5311370"/>
              <a:ext cx="1170629" cy="520238"/>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キャリア教育</a:t>
              </a:r>
            </a:p>
          </p:txBody>
        </p:sp>
        <p:sp>
          <p:nvSpPr>
            <p:cNvPr id="23" name="テキスト ボックス 22">
              <a:extLst>
                <a:ext uri="{FF2B5EF4-FFF2-40B4-BE49-F238E27FC236}">
                  <a16:creationId xmlns:a16="http://schemas.microsoft.com/office/drawing/2014/main" id="{42BF41CE-0AB5-4E21-8308-1D5FC66E58F0}"/>
                </a:ext>
              </a:extLst>
            </p:cNvPr>
            <p:cNvSpPr txBox="1"/>
            <p:nvPr/>
          </p:nvSpPr>
          <p:spPr>
            <a:xfrm>
              <a:off x="3977505" y="5399751"/>
              <a:ext cx="890422" cy="523220"/>
            </a:xfrm>
            <a:prstGeom prst="rect">
              <a:avLst/>
            </a:prstGeom>
            <a:noFill/>
          </p:spPr>
          <p:txBody>
            <a:bodyPr wrap="square" rtlCol="0">
              <a:spAutoFit/>
            </a:bodyPr>
            <a:lstStyle/>
            <a:p>
              <a:r>
                <a:rPr kumimoji="1" lang="en-US" altLang="ja-JP" sz="2800" dirty="0">
                  <a:latin typeface="UD デジタル 教科書体 NP-B" panose="02020700000000000000" pitchFamily="18" charset="-128"/>
                  <a:ea typeface="UD デジタル 教科書体 NP-B" panose="02020700000000000000" pitchFamily="18" charset="-128"/>
                </a:rPr>
                <a:t>etc.</a:t>
              </a:r>
              <a:endParaRPr kumimoji="1" lang="ja-JP" altLang="en-US" sz="2800" dirty="0">
                <a:latin typeface="UD デジタル 教科書体 NP-B" panose="02020700000000000000" pitchFamily="18" charset="-128"/>
                <a:ea typeface="UD デジタル 教科書体 NP-B" panose="02020700000000000000" pitchFamily="18" charset="-128"/>
              </a:endParaRPr>
            </a:p>
          </p:txBody>
        </p:sp>
        <p:sp>
          <p:nvSpPr>
            <p:cNvPr id="25" name="楕円 24">
              <a:extLst>
                <a:ext uri="{FF2B5EF4-FFF2-40B4-BE49-F238E27FC236}">
                  <a16:creationId xmlns:a16="http://schemas.microsoft.com/office/drawing/2014/main" id="{F1D38E0A-3A41-4070-AC70-979A609EB5FF}"/>
                </a:ext>
              </a:extLst>
            </p:cNvPr>
            <p:cNvSpPr/>
            <p:nvPr/>
          </p:nvSpPr>
          <p:spPr>
            <a:xfrm>
              <a:off x="9112333" y="2754097"/>
              <a:ext cx="845750" cy="2427032"/>
            </a:xfrm>
            <a:prstGeom prst="ellipse">
              <a:avLst/>
            </a:prstGeom>
            <a:solidFill>
              <a:schemeClr val="bg1"/>
            </a:solidFill>
            <a:ln w="349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課題を分類</a:t>
              </a:r>
            </a:p>
          </p:txBody>
        </p:sp>
        <p:cxnSp>
          <p:nvCxnSpPr>
            <p:cNvPr id="27" name="コネクタ: カギ線 26">
              <a:extLst>
                <a:ext uri="{FF2B5EF4-FFF2-40B4-BE49-F238E27FC236}">
                  <a16:creationId xmlns:a16="http://schemas.microsoft.com/office/drawing/2014/main" id="{3B19C4BE-EA84-45A9-AAF4-A74BE2B56709}"/>
                </a:ext>
              </a:extLst>
            </p:cNvPr>
            <p:cNvCxnSpPr>
              <a:cxnSpLocks/>
            </p:cNvCxnSpPr>
            <p:nvPr/>
          </p:nvCxnSpPr>
          <p:spPr>
            <a:xfrm>
              <a:off x="2984291" y="3135852"/>
              <a:ext cx="1796267" cy="1474047"/>
            </a:xfrm>
            <a:prstGeom prst="bentConnector3">
              <a:avLst>
                <a:gd name="adj1" fmla="val 66726"/>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4BC91765-46CE-4FB2-A1A6-1D2FCA82C2FB}"/>
                </a:ext>
              </a:extLst>
            </p:cNvPr>
            <p:cNvCxnSpPr>
              <a:cxnSpLocks/>
            </p:cNvCxnSpPr>
            <p:nvPr/>
          </p:nvCxnSpPr>
          <p:spPr>
            <a:xfrm>
              <a:off x="3818467" y="3138411"/>
              <a:ext cx="915888"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grpSp>
          <p:nvGrpSpPr>
            <p:cNvPr id="35" name="グループ化 34">
              <a:extLst>
                <a:ext uri="{FF2B5EF4-FFF2-40B4-BE49-F238E27FC236}">
                  <a16:creationId xmlns:a16="http://schemas.microsoft.com/office/drawing/2014/main" id="{79A4C163-DD38-0ED2-281B-03B5B22D40CB}"/>
                </a:ext>
              </a:extLst>
            </p:cNvPr>
            <p:cNvGrpSpPr/>
            <p:nvPr/>
          </p:nvGrpSpPr>
          <p:grpSpPr>
            <a:xfrm>
              <a:off x="6508308" y="2979559"/>
              <a:ext cx="1057431" cy="2000286"/>
              <a:chOff x="6508308" y="2979559"/>
              <a:chExt cx="1057431" cy="2000286"/>
            </a:xfrm>
          </p:grpSpPr>
          <p:cxnSp>
            <p:nvCxnSpPr>
              <p:cNvPr id="36" name="直線矢印コネクタ 35">
                <a:extLst>
                  <a:ext uri="{FF2B5EF4-FFF2-40B4-BE49-F238E27FC236}">
                    <a16:creationId xmlns:a16="http://schemas.microsoft.com/office/drawing/2014/main" id="{0B10275F-AC2F-4535-A161-CD3D37DDF35E}"/>
                  </a:ext>
                </a:extLst>
              </p:cNvPr>
              <p:cNvCxnSpPr>
                <a:cxnSpLocks/>
              </p:cNvCxnSpPr>
              <p:nvPr/>
            </p:nvCxnSpPr>
            <p:spPr>
              <a:xfrm flipV="1">
                <a:off x="6508308" y="2979559"/>
                <a:ext cx="1050972" cy="762319"/>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8C0E6E68-9916-4067-A3C2-28C614192424}"/>
                  </a:ext>
                </a:extLst>
              </p:cNvPr>
              <p:cNvCxnSpPr>
                <a:cxnSpLocks/>
              </p:cNvCxnSpPr>
              <p:nvPr/>
            </p:nvCxnSpPr>
            <p:spPr>
              <a:xfrm>
                <a:off x="6508308" y="3869744"/>
                <a:ext cx="1023844" cy="8341"/>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CDED02A1-D57E-4BFC-8447-E02D7C718A49}"/>
                  </a:ext>
                </a:extLst>
              </p:cNvPr>
              <p:cNvCxnSpPr>
                <a:cxnSpLocks/>
              </p:cNvCxnSpPr>
              <p:nvPr/>
            </p:nvCxnSpPr>
            <p:spPr>
              <a:xfrm>
                <a:off x="6514767" y="4040650"/>
                <a:ext cx="1050972" cy="93919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grpSp>
        <p:cxnSp>
          <p:nvCxnSpPr>
            <p:cNvPr id="45" name="直線矢印コネクタ 44">
              <a:extLst>
                <a:ext uri="{FF2B5EF4-FFF2-40B4-BE49-F238E27FC236}">
                  <a16:creationId xmlns:a16="http://schemas.microsoft.com/office/drawing/2014/main" id="{217730C1-C9A1-430A-BE2F-FEE0931EB177}"/>
                </a:ext>
              </a:extLst>
            </p:cNvPr>
            <p:cNvCxnSpPr>
              <a:cxnSpLocks/>
            </p:cNvCxnSpPr>
            <p:nvPr/>
          </p:nvCxnSpPr>
          <p:spPr>
            <a:xfrm flipV="1">
              <a:off x="10012208" y="3929486"/>
              <a:ext cx="348734" cy="659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48" name="正方形/長方形 47">
              <a:extLst>
                <a:ext uri="{FF2B5EF4-FFF2-40B4-BE49-F238E27FC236}">
                  <a16:creationId xmlns:a16="http://schemas.microsoft.com/office/drawing/2014/main" id="{88FB3E16-A723-4294-A83A-C45DB39BE05E}"/>
                </a:ext>
              </a:extLst>
            </p:cNvPr>
            <p:cNvSpPr/>
            <p:nvPr/>
          </p:nvSpPr>
          <p:spPr>
            <a:xfrm>
              <a:off x="10360942" y="3440314"/>
              <a:ext cx="1606076" cy="971713"/>
            </a:xfrm>
            <a:prstGeom prst="rect">
              <a:avLst/>
            </a:prstGeom>
            <a:solidFill>
              <a:schemeClr val="bg1"/>
            </a:solidFill>
            <a:ln w="44450">
              <a:solidFill>
                <a:srgbClr val="02FC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協 働</a:t>
              </a:r>
            </a:p>
          </p:txBody>
        </p:sp>
      </p:grpSp>
      <p:sp>
        <p:nvSpPr>
          <p:cNvPr id="31" name="正方形/長方形 30">
            <a:extLst>
              <a:ext uri="{FF2B5EF4-FFF2-40B4-BE49-F238E27FC236}">
                <a16:creationId xmlns:a16="http://schemas.microsoft.com/office/drawing/2014/main" id="{F6D82916-2346-6DD2-B46C-48BF22233FCF}"/>
              </a:ext>
            </a:extLst>
          </p:cNvPr>
          <p:cNvSpPr/>
          <p:nvPr/>
        </p:nvSpPr>
        <p:spPr>
          <a:xfrm>
            <a:off x="9281241" y="530725"/>
            <a:ext cx="2262158" cy="923330"/>
          </a:xfrm>
          <a:prstGeom prst="rect">
            <a:avLst/>
          </a:prstGeom>
          <a:noFill/>
          <a:ln w="44450">
            <a:noFill/>
          </a:ln>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5400" b="1" u="sng" dirty="0">
                <a:ln/>
                <a:highlight>
                  <a:srgbClr val="FFFF00"/>
                </a:highlight>
                <a:latin typeface="UD デジタル 教科書体 NP-B" panose="02020700000000000000" pitchFamily="18" charset="-128"/>
                <a:ea typeface="UD デジタル 教科書体 NP-B" panose="02020700000000000000" pitchFamily="18" charset="-128"/>
              </a:rPr>
              <a:t>合議体</a:t>
            </a:r>
            <a:endParaRPr lang="en-US" altLang="ja-JP" sz="5400" b="1" u="sng" dirty="0">
              <a:ln/>
              <a:highlight>
                <a:srgbClr val="FFFF00"/>
              </a:highlight>
              <a:latin typeface="UD デジタル 教科書体 NP-B" panose="02020700000000000000" pitchFamily="18" charset="-128"/>
              <a:ea typeface="UD デジタル 教科書体 NP-B" panose="02020700000000000000" pitchFamily="18" charset="-128"/>
            </a:endParaRPr>
          </a:p>
        </p:txBody>
      </p:sp>
      <p:sp>
        <p:nvSpPr>
          <p:cNvPr id="38" name="テキスト ボックス 37">
            <a:extLst>
              <a:ext uri="{FF2B5EF4-FFF2-40B4-BE49-F238E27FC236}">
                <a16:creationId xmlns:a16="http://schemas.microsoft.com/office/drawing/2014/main" id="{9ACA3C3B-E8A0-230F-F163-9A63282D1DDD}"/>
              </a:ext>
            </a:extLst>
          </p:cNvPr>
          <p:cNvSpPr txBox="1"/>
          <p:nvPr/>
        </p:nvSpPr>
        <p:spPr>
          <a:xfrm>
            <a:off x="2910759" y="1257533"/>
            <a:ext cx="6373794" cy="523220"/>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①学校運営の基本方針の承認（必須）</a:t>
            </a:r>
          </a:p>
        </p:txBody>
      </p:sp>
      <p:sp>
        <p:nvSpPr>
          <p:cNvPr id="40" name="テキスト ボックス 39">
            <a:extLst>
              <a:ext uri="{FF2B5EF4-FFF2-40B4-BE49-F238E27FC236}">
                <a16:creationId xmlns:a16="http://schemas.microsoft.com/office/drawing/2014/main" id="{5C4D5A5E-4F33-9C10-8FED-C62E63388B4F}"/>
              </a:ext>
            </a:extLst>
          </p:cNvPr>
          <p:cNvSpPr txBox="1"/>
          <p:nvPr/>
        </p:nvSpPr>
        <p:spPr>
          <a:xfrm>
            <a:off x="1830772" y="1740577"/>
            <a:ext cx="4147219" cy="523220"/>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②学校運営について意見</a:t>
            </a:r>
          </a:p>
        </p:txBody>
      </p:sp>
      <p:sp>
        <p:nvSpPr>
          <p:cNvPr id="41" name="テキスト ボックス 40">
            <a:extLst>
              <a:ext uri="{FF2B5EF4-FFF2-40B4-BE49-F238E27FC236}">
                <a16:creationId xmlns:a16="http://schemas.microsoft.com/office/drawing/2014/main" id="{2C092E18-751A-BC9B-3927-9F11B1336227}"/>
              </a:ext>
            </a:extLst>
          </p:cNvPr>
          <p:cNvSpPr txBox="1"/>
          <p:nvPr/>
        </p:nvSpPr>
        <p:spPr>
          <a:xfrm>
            <a:off x="6052285" y="1720219"/>
            <a:ext cx="4944761" cy="523220"/>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③教職員の任用に関して意見</a:t>
            </a:r>
          </a:p>
        </p:txBody>
      </p:sp>
      <p:sp>
        <p:nvSpPr>
          <p:cNvPr id="4" name="コンテンツ プレースホルダー 2">
            <a:extLst>
              <a:ext uri="{FF2B5EF4-FFF2-40B4-BE49-F238E27FC236}">
                <a16:creationId xmlns:a16="http://schemas.microsoft.com/office/drawing/2014/main" id="{155A2394-46AF-7639-F29B-19C19288523D}"/>
              </a:ext>
            </a:extLst>
          </p:cNvPr>
          <p:cNvSpPr txBox="1">
            <a:spLocks/>
          </p:cNvSpPr>
          <p:nvPr/>
        </p:nvSpPr>
        <p:spPr>
          <a:xfrm>
            <a:off x="729677" y="5586287"/>
            <a:ext cx="11260879" cy="596428"/>
          </a:xfrm>
          <a:prstGeom prst="rect">
            <a:avLst/>
          </a:prstGeom>
          <a:noFill/>
        </p:spPr>
        <p:txBody>
          <a:bodyPr vert="horz" lIns="91440" tIns="0" rIns="91440" bIns="0" rtlCol="0" anchor="ctr" anchorCtr="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r>
              <a:rPr lang="ja-JP" altLang="en-US" sz="28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rPr>
              <a:t>学校と地域を取り巻く課題解決のためのプラットフォーム（仕組み）</a:t>
            </a:r>
            <a:endParaRPr lang="en-US" altLang="ja-JP" sz="28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endParaRPr>
          </a:p>
        </p:txBody>
      </p:sp>
      <p:sp>
        <p:nvSpPr>
          <p:cNvPr id="26" name="楕円 25">
            <a:extLst>
              <a:ext uri="{FF2B5EF4-FFF2-40B4-BE49-F238E27FC236}">
                <a16:creationId xmlns:a16="http://schemas.microsoft.com/office/drawing/2014/main" id="{30F36455-B070-DA5D-4E6C-50235E00ABCC}"/>
              </a:ext>
            </a:extLst>
          </p:cNvPr>
          <p:cNvSpPr/>
          <p:nvPr/>
        </p:nvSpPr>
        <p:spPr>
          <a:xfrm>
            <a:off x="4366497" y="3064077"/>
            <a:ext cx="2484161" cy="1038264"/>
          </a:xfrm>
          <a:prstGeom prst="ellipse">
            <a:avLst/>
          </a:prstGeom>
          <a:solidFill>
            <a:schemeClr val="bg1"/>
          </a:solidFill>
          <a:ln w="444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6D1214C2-1F23-1CFE-0994-7E473A40B5E1}"/>
              </a:ext>
            </a:extLst>
          </p:cNvPr>
          <p:cNvSpPr txBox="1"/>
          <p:nvPr/>
        </p:nvSpPr>
        <p:spPr>
          <a:xfrm>
            <a:off x="4714429" y="3132962"/>
            <a:ext cx="2250408" cy="969379"/>
          </a:xfrm>
          <a:prstGeom prst="rect">
            <a:avLst/>
          </a:prstGeom>
          <a:noFill/>
        </p:spPr>
        <p:txBody>
          <a:bodyPr wrap="square" rtlCol="0">
            <a:spAutoFit/>
          </a:bodyPr>
          <a:lstStyle/>
          <a:p>
            <a:r>
              <a:rPr kumimoji="1" lang="ja-JP" altLang="en-US" sz="2800" b="1" dirty="0">
                <a:latin typeface="UD デジタル 教科書体 NP-B" panose="02020700000000000000" pitchFamily="18" charset="-128"/>
                <a:ea typeface="UD デジタル 教科書体 NP-B" panose="02020700000000000000" pitchFamily="18" charset="-128"/>
              </a:rPr>
              <a:t>課題を</a:t>
            </a:r>
            <a:endParaRPr kumimoji="1" lang="en-US" altLang="ja-JP" sz="2800" b="1" dirty="0">
              <a:latin typeface="UD デジタル 教科書体 NP-B" panose="02020700000000000000" pitchFamily="18" charset="-128"/>
              <a:ea typeface="UD デジタル 教科書体 NP-B" panose="02020700000000000000" pitchFamily="18" charset="-128"/>
            </a:endParaRPr>
          </a:p>
          <a:p>
            <a:r>
              <a:rPr kumimoji="1" lang="ja-JP" altLang="en-US" sz="2800" b="1" dirty="0">
                <a:latin typeface="UD デジタル 教科書体 NP-B" panose="02020700000000000000" pitchFamily="18" charset="-128"/>
                <a:ea typeface="UD デジタル 教科書体 NP-B" panose="02020700000000000000" pitchFamily="18" charset="-128"/>
              </a:rPr>
              <a:t>協議・選別</a:t>
            </a:r>
          </a:p>
        </p:txBody>
      </p:sp>
      <p:sp>
        <p:nvSpPr>
          <p:cNvPr id="24" name="コンテンツ プレースホルダー 2">
            <a:extLst>
              <a:ext uri="{FF2B5EF4-FFF2-40B4-BE49-F238E27FC236}">
                <a16:creationId xmlns:a16="http://schemas.microsoft.com/office/drawing/2014/main" id="{4C753C67-1E58-8621-4AB1-D13EAC896A7B}"/>
              </a:ext>
            </a:extLst>
          </p:cNvPr>
          <p:cNvSpPr txBox="1">
            <a:spLocks/>
          </p:cNvSpPr>
          <p:nvPr/>
        </p:nvSpPr>
        <p:spPr>
          <a:xfrm>
            <a:off x="127005" y="13332"/>
            <a:ext cx="9478849"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endPar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410578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7D130E7-B542-4B92-ABCF-30FBCB1B7FD8}"/>
              </a:ext>
            </a:extLst>
          </p:cNvPr>
          <p:cNvSpPr txBox="1"/>
          <p:nvPr/>
        </p:nvSpPr>
        <p:spPr>
          <a:xfrm>
            <a:off x="1673951" y="674926"/>
            <a:ext cx="9022685"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コミュニティ・スクールの役割とは？</a:t>
            </a:r>
          </a:p>
        </p:txBody>
      </p:sp>
      <p:sp>
        <p:nvSpPr>
          <p:cNvPr id="5" name="テキスト ボックス 4">
            <a:extLst>
              <a:ext uri="{FF2B5EF4-FFF2-40B4-BE49-F238E27FC236}">
                <a16:creationId xmlns:a16="http://schemas.microsoft.com/office/drawing/2014/main" id="{BC9E68EE-A615-9F12-B462-F9BB824921FC}"/>
              </a:ext>
            </a:extLst>
          </p:cNvPr>
          <p:cNvSpPr txBox="1"/>
          <p:nvPr/>
        </p:nvSpPr>
        <p:spPr>
          <a:xfrm>
            <a:off x="442549" y="1546400"/>
            <a:ext cx="11610000" cy="2123658"/>
          </a:xfrm>
          <a:prstGeom prst="rect">
            <a:avLst/>
          </a:prstGeom>
          <a:solidFill>
            <a:schemeClr val="bg1"/>
          </a:solidFill>
          <a:ln w="34925">
            <a:solidFill>
              <a:schemeClr val="tx1"/>
            </a:solidFill>
          </a:ln>
        </p:spPr>
        <p:txBody>
          <a:bodyPr wrap="square" rtlCol="0">
            <a:spAutoFit/>
          </a:bodyPr>
          <a:lstStyle/>
          <a:p>
            <a:pPr algn="l"/>
            <a:r>
              <a:rPr lang="ja-JP" altLang="en-US" sz="3300" b="1" dirty="0">
                <a:latin typeface="UD デジタル 教科書体 NP-B" panose="02020700000000000000" pitchFamily="18" charset="-128"/>
                <a:ea typeface="UD デジタル 教科書体 NP-B" panose="02020700000000000000" pitchFamily="18" charset="-128"/>
              </a:rPr>
              <a:t>コミュニティ・スクールとは</a:t>
            </a:r>
          </a:p>
          <a:p>
            <a:pPr algn="just"/>
            <a:r>
              <a:rPr lang="ja-JP" altLang="en-US" sz="3300" dirty="0">
                <a:latin typeface="UD デジタル 教科書体 NP-B" panose="02020700000000000000" pitchFamily="18" charset="-128"/>
                <a:ea typeface="UD デジタル 教科書体 NP-B" panose="02020700000000000000" pitchFamily="18" charset="-128"/>
              </a:rPr>
              <a:t>「</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学校運営協議会が設置</a:t>
            </a:r>
            <a:r>
              <a:rPr lang="ja-JP" altLang="en-US" sz="3300" b="1" dirty="0">
                <a:latin typeface="UD デジタル 教科書体 NP-B" panose="02020700000000000000" pitchFamily="18" charset="-128"/>
                <a:ea typeface="UD デジタル 教科書体 NP-B" panose="02020700000000000000" pitchFamily="18" charset="-128"/>
              </a:rPr>
              <a:t>され、</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教育課程の充実や改善</a:t>
            </a:r>
            <a:r>
              <a:rPr lang="ja-JP" altLang="en-US" sz="3300" b="1" dirty="0">
                <a:latin typeface="UD デジタル 教科書体 NP-B" panose="02020700000000000000" pitchFamily="18" charset="-128"/>
                <a:ea typeface="UD デジタル 教科書体 NP-B" panose="02020700000000000000" pitchFamily="18" charset="-128"/>
              </a:rPr>
              <a:t>、</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学習指導や生徒指導の課題対応</a:t>
            </a:r>
            <a:r>
              <a:rPr lang="ja-JP" altLang="en-US" sz="3300" b="1" dirty="0">
                <a:latin typeface="UD デジタル 教科書体 NP-B" panose="02020700000000000000" pitchFamily="18" charset="-128"/>
                <a:ea typeface="UD デジタル 教科書体 NP-B" panose="02020700000000000000" pitchFamily="18" charset="-128"/>
              </a:rPr>
              <a:t>、</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学校行事や学習への地域の参画</a:t>
            </a:r>
            <a:r>
              <a:rPr lang="ja-JP" altLang="en-US" sz="3300" b="1" dirty="0">
                <a:latin typeface="UD デジタル 教科書体 NP-B" panose="02020700000000000000" pitchFamily="18" charset="-128"/>
                <a:ea typeface="UD デジタル 教科書体 NP-B" panose="02020700000000000000" pitchFamily="18" charset="-128"/>
              </a:rPr>
              <a:t>など、</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地域の力を生かした学校運営</a:t>
            </a:r>
            <a:r>
              <a:rPr lang="ja-JP" altLang="en-US" sz="3300" b="1" dirty="0">
                <a:latin typeface="UD デジタル 教科書体 NP-B" panose="02020700000000000000" pitchFamily="18" charset="-128"/>
                <a:ea typeface="UD デジタル 教科書体 NP-B" panose="02020700000000000000" pitchFamily="18" charset="-128"/>
              </a:rPr>
              <a:t>に取り組む学校」のこと</a:t>
            </a:r>
          </a:p>
        </p:txBody>
      </p:sp>
      <p:sp>
        <p:nvSpPr>
          <p:cNvPr id="10" name="テキスト ボックス 9">
            <a:extLst>
              <a:ext uri="{FF2B5EF4-FFF2-40B4-BE49-F238E27FC236}">
                <a16:creationId xmlns:a16="http://schemas.microsoft.com/office/drawing/2014/main" id="{E975D95E-657A-389C-1AF0-E943F9054C7C}"/>
              </a:ext>
            </a:extLst>
          </p:cNvPr>
          <p:cNvSpPr txBox="1"/>
          <p:nvPr/>
        </p:nvSpPr>
        <p:spPr>
          <a:xfrm>
            <a:off x="810632" y="3933687"/>
            <a:ext cx="10749322" cy="1754326"/>
          </a:xfrm>
          <a:prstGeom prst="rect">
            <a:avLst/>
          </a:prstGeom>
          <a:noFill/>
        </p:spPr>
        <p:txBody>
          <a:bodyPr wrap="square" rtlCol="0">
            <a:spAutoFit/>
          </a:bodyPr>
          <a:lstStyle/>
          <a:p>
            <a:pPr algn="just"/>
            <a:r>
              <a:rPr lang="ja-JP" altLang="en-US" sz="3600" b="1" dirty="0">
                <a:latin typeface="UD デジタル 教科書体 NP-B" panose="02020700000000000000" pitchFamily="18" charset="-128"/>
                <a:ea typeface="UD デジタル 教科書体 NP-B" panose="02020700000000000000" pitchFamily="18" charset="-128"/>
              </a:rPr>
              <a:t>　学校を取り巻く様々な</a:t>
            </a:r>
            <a:r>
              <a:rPr lang="ja-JP" altLang="en-US" sz="3600" b="1" dirty="0">
                <a:highlight>
                  <a:srgbClr val="FFFF00"/>
                </a:highlight>
                <a:latin typeface="UD デジタル 教科書体 NP-B" panose="02020700000000000000" pitchFamily="18" charset="-128"/>
                <a:ea typeface="UD デジタル 教科書体 NP-B" panose="02020700000000000000" pitchFamily="18" charset="-128"/>
              </a:rPr>
              <a:t>教育課題を地域との連携・協働によって解決するため</a:t>
            </a:r>
            <a:r>
              <a:rPr lang="ja-JP" altLang="en-US" sz="3600" b="1" dirty="0">
                <a:latin typeface="UD デジタル 教科書体 NP-B" panose="02020700000000000000" pitchFamily="18" charset="-128"/>
                <a:ea typeface="UD デジタル 教科書体 NP-B" panose="02020700000000000000" pitchFamily="18" charset="-128"/>
              </a:rPr>
              <a:t>にコミュニティ・スクールを導入するという意識を持つ。</a:t>
            </a:r>
          </a:p>
        </p:txBody>
      </p:sp>
      <p:sp>
        <p:nvSpPr>
          <p:cNvPr id="7" name="テキスト ボックス 6">
            <a:extLst>
              <a:ext uri="{FF2B5EF4-FFF2-40B4-BE49-F238E27FC236}">
                <a16:creationId xmlns:a16="http://schemas.microsoft.com/office/drawing/2014/main" id="{6496C4F3-F6A4-4669-27FE-6F590D49D178}"/>
              </a:ext>
            </a:extLst>
          </p:cNvPr>
          <p:cNvSpPr txBox="1"/>
          <p:nvPr/>
        </p:nvSpPr>
        <p:spPr>
          <a:xfrm>
            <a:off x="567059" y="5951642"/>
            <a:ext cx="11485490"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ja-JP" altLang="en-US" sz="4000" b="1" dirty="0">
                <a:highlight>
                  <a:srgbClr val="00FFFF"/>
                </a:highlight>
                <a:latin typeface="UD デジタル 教科書体 NP-B" panose="02020700000000000000" pitchFamily="18" charset="-128"/>
                <a:ea typeface="UD デジタル 教科書体 NP-B" panose="02020700000000000000" pitchFamily="18" charset="-128"/>
              </a:rPr>
              <a:t>何のために導入するのかの正しい理解が必要！！</a:t>
            </a:r>
          </a:p>
        </p:txBody>
      </p:sp>
      <p:sp>
        <p:nvSpPr>
          <p:cNvPr id="8" name="コンテンツ プレースホルダー 2">
            <a:extLst>
              <a:ext uri="{FF2B5EF4-FFF2-40B4-BE49-F238E27FC236}">
                <a16:creationId xmlns:a16="http://schemas.microsoft.com/office/drawing/2014/main" id="{2ED484D4-FCB3-5FD7-7C0D-257DC512D0C4}"/>
              </a:ext>
            </a:extLst>
          </p:cNvPr>
          <p:cNvSpPr txBox="1">
            <a:spLocks/>
          </p:cNvSpPr>
          <p:nvPr/>
        </p:nvSpPr>
        <p:spPr>
          <a:xfrm>
            <a:off x="127006" y="13332"/>
            <a:ext cx="9591760"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4125663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C455B312-E418-5086-A67E-A0B446ECCBBA}"/>
              </a:ext>
            </a:extLst>
          </p:cNvPr>
          <p:cNvPicPr>
            <a:picLocks noChangeAspect="1"/>
          </p:cNvPicPr>
          <p:nvPr/>
        </p:nvPicPr>
        <p:blipFill>
          <a:blip r:embed="rId3"/>
          <a:stretch>
            <a:fillRect/>
          </a:stretch>
        </p:blipFill>
        <p:spPr>
          <a:xfrm>
            <a:off x="9962989" y="628682"/>
            <a:ext cx="2054950" cy="2382550"/>
          </a:xfrm>
          <a:prstGeom prst="rect">
            <a:avLst/>
          </a:prstGeom>
        </p:spPr>
      </p:pic>
      <p:sp>
        <p:nvSpPr>
          <p:cNvPr id="9" name="吹き出し: 角を丸めた四角形 8">
            <a:extLst>
              <a:ext uri="{FF2B5EF4-FFF2-40B4-BE49-F238E27FC236}">
                <a16:creationId xmlns:a16="http://schemas.microsoft.com/office/drawing/2014/main" id="{24793F08-E8A4-0205-3EC5-20D964B1904F}"/>
              </a:ext>
            </a:extLst>
          </p:cNvPr>
          <p:cNvSpPr/>
          <p:nvPr/>
        </p:nvSpPr>
        <p:spPr>
          <a:xfrm>
            <a:off x="229737" y="1352531"/>
            <a:ext cx="8925567" cy="2098802"/>
          </a:xfrm>
          <a:prstGeom prst="wedgeRoundRectCallout">
            <a:avLst>
              <a:gd name="adj1" fmla="val 60366"/>
              <a:gd name="adj2" fmla="val -38062"/>
              <a:gd name="adj3" fmla="val 16667"/>
            </a:avLst>
          </a:prstGeom>
          <a:solidFill>
            <a:schemeClr val="bg1"/>
          </a:solid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ja-JP" altLang="en-US" sz="3100" b="1" dirty="0">
                <a:solidFill>
                  <a:schemeClr val="tx1"/>
                </a:solidFill>
                <a:latin typeface="UD デジタル 教科書体 NP-B" panose="02020700000000000000" pitchFamily="18" charset="-128"/>
                <a:ea typeface="UD デジタル 教科書体 NP-B" panose="02020700000000000000" pitchFamily="18" charset="-128"/>
              </a:rPr>
              <a:t>「うちの学校は、全学年の授業で、こんなにたくさんの地域の人に</a:t>
            </a:r>
            <a:r>
              <a:rPr lang="ja-JP" altLang="en-US" sz="3100" b="1" dirty="0">
                <a:solidFill>
                  <a:schemeClr val="tx1"/>
                </a:solidFill>
                <a:highlight>
                  <a:srgbClr val="FFCCFF"/>
                </a:highlight>
                <a:latin typeface="UD デジタル 教科書体 NP-B" panose="02020700000000000000" pitchFamily="18" charset="-128"/>
                <a:ea typeface="UD デジタル 教科書体 NP-B" panose="02020700000000000000" pitchFamily="18" charset="-128"/>
              </a:rPr>
              <a:t>関わってもらっている</a:t>
            </a:r>
            <a:r>
              <a:rPr lang="ja-JP" altLang="en-US" sz="3100" b="1" dirty="0">
                <a:solidFill>
                  <a:schemeClr val="tx1"/>
                </a:solidFill>
                <a:latin typeface="UD デジタル 教科書体 NP-B" panose="02020700000000000000" pitchFamily="18" charset="-128"/>
                <a:ea typeface="UD デジタル 教科書体 NP-B" panose="02020700000000000000" pitchFamily="18" charset="-128"/>
              </a:rPr>
              <a:t>。だから、うちのコミュニティ・スクールはうまくいっている。」</a:t>
            </a:r>
          </a:p>
        </p:txBody>
      </p:sp>
      <p:sp>
        <p:nvSpPr>
          <p:cNvPr id="12" name="テキスト ボックス 11">
            <a:extLst>
              <a:ext uri="{FF2B5EF4-FFF2-40B4-BE49-F238E27FC236}">
                <a16:creationId xmlns:a16="http://schemas.microsoft.com/office/drawing/2014/main" id="{14D4563D-569A-2739-5701-92347D053553}"/>
              </a:ext>
            </a:extLst>
          </p:cNvPr>
          <p:cNvSpPr txBox="1"/>
          <p:nvPr/>
        </p:nvSpPr>
        <p:spPr>
          <a:xfrm>
            <a:off x="458785" y="3568719"/>
            <a:ext cx="11268137" cy="584775"/>
          </a:xfrm>
          <a:prstGeom prst="rect">
            <a:avLst/>
          </a:prstGeom>
          <a:solidFill>
            <a:schemeClr val="bg1"/>
          </a:solidFill>
          <a:ln>
            <a:solidFill>
              <a:schemeClr val="tx1"/>
            </a:solidFill>
          </a:ln>
        </p:spPr>
        <p:txBody>
          <a:bodyPr wrap="square" rtlCol="0">
            <a:spAutoFit/>
          </a:bodyPr>
          <a:lstStyle/>
          <a:p>
            <a:pPr algn="l"/>
            <a:r>
              <a:rPr lang="ja-JP" altLang="en-US" sz="3200" b="1" dirty="0">
                <a:latin typeface="UD デジタル 教科書体 NP-B" panose="02020700000000000000" pitchFamily="18" charset="-128"/>
                <a:ea typeface="UD デジタル 教科書体 NP-B" panose="02020700000000000000" pitchFamily="18" charset="-128"/>
              </a:rPr>
              <a:t>肝心なのは、</a:t>
            </a:r>
            <a:r>
              <a:rPr lang="ja-JP" altLang="en-US" sz="3200" b="1" dirty="0">
                <a:highlight>
                  <a:srgbClr val="FFCCFF"/>
                </a:highlight>
                <a:latin typeface="UD デジタル 教科書体 NP-B" panose="02020700000000000000" pitchFamily="18" charset="-128"/>
                <a:ea typeface="UD デジタル 教科書体 NP-B" panose="02020700000000000000" pitchFamily="18" charset="-128"/>
              </a:rPr>
              <a:t>「関わってもらっている」</a:t>
            </a:r>
            <a:r>
              <a:rPr lang="ja-JP" altLang="en-US" sz="3200" b="1" dirty="0">
                <a:latin typeface="UD デジタル 教科書体 NP-B" panose="02020700000000000000" pitchFamily="18" charset="-128"/>
                <a:ea typeface="UD デジタル 教科書体 NP-B" panose="02020700000000000000" pitchFamily="18" charset="-128"/>
              </a:rPr>
              <a:t>という事実ではなく</a:t>
            </a:r>
          </a:p>
        </p:txBody>
      </p:sp>
      <p:sp>
        <p:nvSpPr>
          <p:cNvPr id="14" name="テキスト ボックス 13">
            <a:extLst>
              <a:ext uri="{FF2B5EF4-FFF2-40B4-BE49-F238E27FC236}">
                <a16:creationId xmlns:a16="http://schemas.microsoft.com/office/drawing/2014/main" id="{6E6F9C0C-8AE6-D2CF-B7C7-F88CCF41139B}"/>
              </a:ext>
            </a:extLst>
          </p:cNvPr>
          <p:cNvSpPr txBox="1"/>
          <p:nvPr/>
        </p:nvSpPr>
        <p:spPr>
          <a:xfrm>
            <a:off x="1086659" y="4589874"/>
            <a:ext cx="9903805" cy="1323439"/>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地域と連携した授業が子どもたちの学びにつながっているか</a:t>
            </a:r>
          </a:p>
        </p:txBody>
      </p:sp>
      <p:sp>
        <p:nvSpPr>
          <p:cNvPr id="16" name="テキスト ボックス 15">
            <a:extLst>
              <a:ext uri="{FF2B5EF4-FFF2-40B4-BE49-F238E27FC236}">
                <a16:creationId xmlns:a16="http://schemas.microsoft.com/office/drawing/2014/main" id="{026F1212-E2B3-5239-55C8-567C8CDB3693}"/>
              </a:ext>
            </a:extLst>
          </p:cNvPr>
          <p:cNvSpPr txBox="1"/>
          <p:nvPr/>
        </p:nvSpPr>
        <p:spPr>
          <a:xfrm>
            <a:off x="9926239" y="3011232"/>
            <a:ext cx="1891968" cy="584775"/>
          </a:xfrm>
          <a:prstGeom prst="rect">
            <a:avLst/>
          </a:prstGeom>
          <a:noFill/>
        </p:spPr>
        <p:txBody>
          <a:bodyPr wrap="square" rtlCol="0">
            <a:spAutoFit/>
          </a:bodyPr>
          <a:lstStyle/>
          <a:p>
            <a:pPr algn="l"/>
            <a:r>
              <a:rPr lang="ja-JP" altLang="en-US" sz="3200" dirty="0">
                <a:latin typeface="UD デジタル 教科書体 NP-B" panose="02020700000000000000" pitchFamily="18" charset="-128"/>
                <a:ea typeface="UD デジタル 教科書体 NP-B" panose="02020700000000000000" pitchFamily="18" charset="-128"/>
              </a:rPr>
              <a:t>校長先生</a:t>
            </a:r>
          </a:p>
        </p:txBody>
      </p:sp>
      <p:sp>
        <p:nvSpPr>
          <p:cNvPr id="18" name="テキスト ボックス 17">
            <a:extLst>
              <a:ext uri="{FF2B5EF4-FFF2-40B4-BE49-F238E27FC236}">
                <a16:creationId xmlns:a16="http://schemas.microsoft.com/office/drawing/2014/main" id="{DF2C74E6-8239-66A7-2525-995100E5AE2D}"/>
              </a:ext>
            </a:extLst>
          </p:cNvPr>
          <p:cNvSpPr txBox="1"/>
          <p:nvPr/>
        </p:nvSpPr>
        <p:spPr>
          <a:xfrm>
            <a:off x="640080" y="6024254"/>
            <a:ext cx="11178127" cy="646331"/>
          </a:xfrm>
          <a:prstGeom prst="rect">
            <a:avLst/>
          </a:prstGeom>
          <a:noFill/>
        </p:spPr>
        <p:txBody>
          <a:bodyPr wrap="square" rtlCol="0">
            <a:spAutoFit/>
          </a:bodyPr>
          <a:lstStyle/>
          <a:p>
            <a:pPr algn="l"/>
            <a:r>
              <a:rPr lang="ja-JP" altLang="en-US" sz="3600" b="1" dirty="0">
                <a:highlight>
                  <a:srgbClr val="00FFFF"/>
                </a:highlight>
                <a:latin typeface="UD デジタル 教科書体 NP-B" panose="02020700000000000000" pitchFamily="18" charset="-128"/>
                <a:ea typeface="UD デジタル 教科書体 NP-B" panose="02020700000000000000" pitchFamily="18" charset="-128"/>
              </a:rPr>
              <a:t>コミュニティ・スクールはそのためのツールの一つ</a:t>
            </a:r>
          </a:p>
        </p:txBody>
      </p:sp>
      <p:sp>
        <p:nvSpPr>
          <p:cNvPr id="19" name="矢印: 下 18">
            <a:extLst>
              <a:ext uri="{FF2B5EF4-FFF2-40B4-BE49-F238E27FC236}">
                <a16:creationId xmlns:a16="http://schemas.microsoft.com/office/drawing/2014/main" id="{C04C7123-D882-D37D-C275-C98216BD20EC}"/>
              </a:ext>
            </a:extLst>
          </p:cNvPr>
          <p:cNvSpPr/>
          <p:nvPr/>
        </p:nvSpPr>
        <p:spPr>
          <a:xfrm>
            <a:off x="5607687" y="4116973"/>
            <a:ext cx="970334" cy="44825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6" name="コンテンツ プレースホルダー 2">
            <a:extLst>
              <a:ext uri="{FF2B5EF4-FFF2-40B4-BE49-F238E27FC236}">
                <a16:creationId xmlns:a16="http://schemas.microsoft.com/office/drawing/2014/main" id="{D44EFF7B-6F2E-F903-966F-A457824F31A7}"/>
              </a:ext>
            </a:extLst>
          </p:cNvPr>
          <p:cNvSpPr txBox="1">
            <a:spLocks/>
          </p:cNvSpPr>
          <p:nvPr/>
        </p:nvSpPr>
        <p:spPr>
          <a:xfrm>
            <a:off x="127005" y="13332"/>
            <a:ext cx="9555393"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
        <p:nvSpPr>
          <p:cNvPr id="2" name="テキスト ボックス 1">
            <a:extLst>
              <a:ext uri="{FF2B5EF4-FFF2-40B4-BE49-F238E27FC236}">
                <a16:creationId xmlns:a16="http://schemas.microsoft.com/office/drawing/2014/main" id="{2D052E36-2933-2A88-C999-3AB0845CC806}"/>
              </a:ext>
            </a:extLst>
          </p:cNvPr>
          <p:cNvSpPr txBox="1"/>
          <p:nvPr/>
        </p:nvSpPr>
        <p:spPr>
          <a:xfrm>
            <a:off x="1673951" y="674926"/>
            <a:ext cx="9022685"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コミュニティ・スクールの役割とは？</a:t>
            </a:r>
          </a:p>
        </p:txBody>
      </p:sp>
    </p:spTree>
    <p:extLst>
      <p:ext uri="{BB962C8B-B14F-4D97-AF65-F5344CB8AC3E}">
        <p14:creationId xmlns:p14="http://schemas.microsoft.com/office/powerpoint/2010/main" val="1266384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減算記号 9">
            <a:extLst>
              <a:ext uri="{FF2B5EF4-FFF2-40B4-BE49-F238E27FC236}">
                <a16:creationId xmlns:a16="http://schemas.microsoft.com/office/drawing/2014/main" id="{5CF9C7C1-20BA-FFB6-AA5F-B3EF27D2363D}"/>
              </a:ext>
            </a:extLst>
          </p:cNvPr>
          <p:cNvSpPr/>
          <p:nvPr/>
        </p:nvSpPr>
        <p:spPr>
          <a:xfrm rot="13143829">
            <a:off x="6063626" y="3608222"/>
            <a:ext cx="1828800" cy="1828800"/>
          </a:xfrm>
          <a:prstGeom prst="mathMinus">
            <a:avLst>
              <a:gd name="adj1" fmla="val 167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7" name="減算記号 6">
            <a:extLst>
              <a:ext uri="{FF2B5EF4-FFF2-40B4-BE49-F238E27FC236}">
                <a16:creationId xmlns:a16="http://schemas.microsoft.com/office/drawing/2014/main" id="{A9623A3D-0AB5-56BD-749A-08EC3A6E1ECD}"/>
              </a:ext>
            </a:extLst>
          </p:cNvPr>
          <p:cNvSpPr/>
          <p:nvPr/>
        </p:nvSpPr>
        <p:spPr>
          <a:xfrm rot="8166190">
            <a:off x="4514492" y="3457418"/>
            <a:ext cx="1828800" cy="1828800"/>
          </a:xfrm>
          <a:prstGeom prst="mathMinus">
            <a:avLst>
              <a:gd name="adj1" fmla="val 167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5" name="減算記号 4">
            <a:extLst>
              <a:ext uri="{FF2B5EF4-FFF2-40B4-BE49-F238E27FC236}">
                <a16:creationId xmlns:a16="http://schemas.microsoft.com/office/drawing/2014/main" id="{FF9EE4CF-0D10-DC4E-0AE6-F6E4DB9D9CE2}"/>
              </a:ext>
            </a:extLst>
          </p:cNvPr>
          <p:cNvSpPr/>
          <p:nvPr/>
        </p:nvSpPr>
        <p:spPr>
          <a:xfrm rot="5400000">
            <a:off x="5149227" y="2522070"/>
            <a:ext cx="1828800" cy="1828800"/>
          </a:xfrm>
          <a:prstGeom prst="mathMinus">
            <a:avLst>
              <a:gd name="adj1" fmla="val 167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4" name="テキスト ボックス 3">
            <a:extLst>
              <a:ext uri="{FF2B5EF4-FFF2-40B4-BE49-F238E27FC236}">
                <a16:creationId xmlns:a16="http://schemas.microsoft.com/office/drawing/2014/main" id="{57D130E7-B542-4B92-ABCF-30FBCB1B7FD8}"/>
              </a:ext>
            </a:extLst>
          </p:cNvPr>
          <p:cNvSpPr txBox="1"/>
          <p:nvPr/>
        </p:nvSpPr>
        <p:spPr>
          <a:xfrm>
            <a:off x="1638199" y="584918"/>
            <a:ext cx="9022685"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コミュニティ・スクールの役割とは？</a:t>
            </a:r>
          </a:p>
        </p:txBody>
      </p:sp>
      <p:sp>
        <p:nvSpPr>
          <p:cNvPr id="12" name="四角形: 角を丸くする 11">
            <a:extLst>
              <a:ext uri="{FF2B5EF4-FFF2-40B4-BE49-F238E27FC236}">
                <a16:creationId xmlns:a16="http://schemas.microsoft.com/office/drawing/2014/main" id="{B1ED1EF8-3BFF-9B85-B765-5237E6EDD7E2}"/>
              </a:ext>
            </a:extLst>
          </p:cNvPr>
          <p:cNvSpPr/>
          <p:nvPr/>
        </p:nvSpPr>
        <p:spPr>
          <a:xfrm>
            <a:off x="512417" y="3546578"/>
            <a:ext cx="11404683" cy="82524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rPr>
              <a:t>地域とともにある学校の運営において大切な視点</a:t>
            </a:r>
          </a:p>
        </p:txBody>
      </p:sp>
      <p:grpSp>
        <p:nvGrpSpPr>
          <p:cNvPr id="18" name="グループ化 17">
            <a:extLst>
              <a:ext uri="{FF2B5EF4-FFF2-40B4-BE49-F238E27FC236}">
                <a16:creationId xmlns:a16="http://schemas.microsoft.com/office/drawing/2014/main" id="{85EB9B99-9B77-7C3D-CF9C-4782432FFB68}"/>
              </a:ext>
            </a:extLst>
          </p:cNvPr>
          <p:cNvGrpSpPr/>
          <p:nvPr/>
        </p:nvGrpSpPr>
        <p:grpSpPr>
          <a:xfrm>
            <a:off x="1418169" y="1269623"/>
            <a:ext cx="9462744" cy="2130958"/>
            <a:chOff x="1481667" y="1339738"/>
            <a:chExt cx="9462744" cy="2124719"/>
          </a:xfrm>
          <a:solidFill>
            <a:schemeClr val="bg1"/>
          </a:solidFill>
        </p:grpSpPr>
        <p:sp>
          <p:nvSpPr>
            <p:cNvPr id="2" name="四角形: 角を丸くする 1">
              <a:extLst>
                <a:ext uri="{FF2B5EF4-FFF2-40B4-BE49-F238E27FC236}">
                  <a16:creationId xmlns:a16="http://schemas.microsoft.com/office/drawing/2014/main" id="{806F118F-5638-679A-F236-07EB74EFB716}"/>
                </a:ext>
              </a:extLst>
            </p:cNvPr>
            <p:cNvSpPr/>
            <p:nvPr/>
          </p:nvSpPr>
          <p:spPr>
            <a:xfrm>
              <a:off x="1481667" y="1700870"/>
              <a:ext cx="9462744" cy="1763587"/>
            </a:xfrm>
            <a:prstGeom prst="round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ja-JP" altLang="en-US" sz="2400" dirty="0">
                  <a:highlight>
                    <a:srgbClr val="FF0000"/>
                  </a:highlight>
                  <a:latin typeface="UD デジタル 教科書体 NP-B" panose="02020700000000000000" pitchFamily="18" charset="-128"/>
                  <a:ea typeface="UD デジタル 教科書体 NP-B" panose="02020700000000000000" pitchFamily="18" charset="-128"/>
                </a:rPr>
                <a:t>　　　</a:t>
              </a:r>
              <a:endParaRPr lang="en-US" altLang="ja-JP" sz="2400" dirty="0">
                <a:highlight>
                  <a:srgbClr val="FF0000"/>
                </a:highlight>
                <a:latin typeface="UD デジタル 教科書体 NP-B" panose="02020700000000000000" pitchFamily="18" charset="-128"/>
                <a:ea typeface="UD デジタル 教科書体 NP-B" panose="02020700000000000000" pitchFamily="18" charset="-128"/>
              </a:endParaRPr>
            </a:p>
            <a:p>
              <a:pPr algn="just"/>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　　　　　　　　　</a:t>
              </a:r>
              <a:endParaRPr lang="en-US" altLang="ja-JP" sz="2800" b="1" u="sng" dirty="0">
                <a:solidFill>
                  <a:srgbClr val="FF0000"/>
                </a:solidFill>
                <a:latin typeface="UD デジタル 教科書体 NP-B" panose="02020700000000000000" pitchFamily="18" charset="-128"/>
                <a:ea typeface="UD デジタル 教科書体 NP-B" panose="02020700000000000000" pitchFamily="18" charset="-128"/>
              </a:endParaRPr>
            </a:p>
            <a:p>
              <a:pPr algn="just"/>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a:extLst>
                <a:ext uri="{FF2B5EF4-FFF2-40B4-BE49-F238E27FC236}">
                  <a16:creationId xmlns:a16="http://schemas.microsoft.com/office/drawing/2014/main" id="{3368DA16-2347-70B2-62F1-FE5E60243CEC}"/>
                </a:ext>
              </a:extLst>
            </p:cNvPr>
            <p:cNvSpPr txBox="1"/>
            <p:nvPr/>
          </p:nvSpPr>
          <p:spPr>
            <a:xfrm>
              <a:off x="5410089" y="1339738"/>
              <a:ext cx="1161267" cy="646331"/>
            </a:xfrm>
            <a:prstGeom prst="rect">
              <a:avLst/>
            </a:prstGeom>
            <a:grpFill/>
          </p:spPr>
          <p:txBody>
            <a:bodyPr wrap="square" rtlCol="0">
              <a:spAutoFit/>
            </a:bodyPr>
            <a:lstStyle/>
            <a:p>
              <a:pPr algn="l"/>
              <a:r>
                <a:rPr lang="ja-JP" altLang="en-US" sz="3600" b="1" u="sng" dirty="0">
                  <a:highlight>
                    <a:srgbClr val="FFFF00"/>
                  </a:highlight>
                  <a:latin typeface="UD デジタル 教科書体 NP-B" panose="02020700000000000000" pitchFamily="18" charset="-128"/>
                  <a:ea typeface="UD デジタル 教科書体 NP-B" panose="02020700000000000000" pitchFamily="18" charset="-128"/>
                </a:rPr>
                <a:t>熟議</a:t>
              </a:r>
            </a:p>
          </p:txBody>
        </p:sp>
      </p:grpSp>
      <p:sp>
        <p:nvSpPr>
          <p:cNvPr id="11" name="四角形: 角を丸くする 10">
            <a:extLst>
              <a:ext uri="{FF2B5EF4-FFF2-40B4-BE49-F238E27FC236}">
                <a16:creationId xmlns:a16="http://schemas.microsoft.com/office/drawing/2014/main" id="{62210A8E-6960-5679-42C1-F3390C7EBB1C}"/>
              </a:ext>
            </a:extLst>
          </p:cNvPr>
          <p:cNvSpPr/>
          <p:nvPr/>
        </p:nvSpPr>
        <p:spPr>
          <a:xfrm>
            <a:off x="445071" y="4742346"/>
            <a:ext cx="4901520" cy="18288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endParaRPr lang="ja-JP" altLang="en-US" sz="2000" dirty="0">
              <a:latin typeface="UD デジタル 教科書体 NP-B" panose="02020700000000000000" pitchFamily="18" charset="-128"/>
              <a:ea typeface="UD デジタル 教科書体 NP-B" panose="02020700000000000000" pitchFamily="18" charset="-128"/>
            </a:endParaRPr>
          </a:p>
          <a:p>
            <a:pPr algn="just"/>
            <a:r>
              <a:rPr lang="ja-JP" altLang="en-US" sz="2000" b="1" dirty="0">
                <a:solidFill>
                  <a:schemeClr val="tx1"/>
                </a:solidFill>
                <a:latin typeface="UD デジタル 教科書体 NP-B" panose="02020700000000000000" pitchFamily="18" charset="-128"/>
                <a:ea typeface="UD デジタル 教科書体 NP-B" panose="02020700000000000000" pitchFamily="18" charset="-128"/>
              </a:rPr>
              <a:t>　</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学校運営に</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地域の人々が「参画」</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し、共有した目標に向かって</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ともに「協働」</a:t>
            </a:r>
            <a:endParaRPr lang="ja-JP" altLang="en-US" sz="24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endParaRPr>
          </a:p>
        </p:txBody>
      </p:sp>
      <p:grpSp>
        <p:nvGrpSpPr>
          <p:cNvPr id="19" name="グループ化 18">
            <a:extLst>
              <a:ext uri="{FF2B5EF4-FFF2-40B4-BE49-F238E27FC236}">
                <a16:creationId xmlns:a16="http://schemas.microsoft.com/office/drawing/2014/main" id="{391E5808-3E5A-D0F8-B9E6-D5BA52CDB5F8}"/>
              </a:ext>
            </a:extLst>
          </p:cNvPr>
          <p:cNvGrpSpPr/>
          <p:nvPr/>
        </p:nvGrpSpPr>
        <p:grpSpPr>
          <a:xfrm>
            <a:off x="6721810" y="4334871"/>
            <a:ext cx="5336482" cy="2297788"/>
            <a:chOff x="6767404" y="4462287"/>
            <a:chExt cx="5336482" cy="2297788"/>
          </a:xfrm>
          <a:solidFill>
            <a:srgbClr val="AEE9FF"/>
          </a:solidFill>
        </p:grpSpPr>
        <p:sp>
          <p:nvSpPr>
            <p:cNvPr id="8" name="四角形: 角を丸くする 7">
              <a:extLst>
                <a:ext uri="{FF2B5EF4-FFF2-40B4-BE49-F238E27FC236}">
                  <a16:creationId xmlns:a16="http://schemas.microsoft.com/office/drawing/2014/main" id="{4ABE9377-95F4-8928-BBA9-861DFB7156CD}"/>
                </a:ext>
              </a:extLst>
            </p:cNvPr>
            <p:cNvSpPr/>
            <p:nvPr/>
          </p:nvSpPr>
          <p:spPr>
            <a:xfrm>
              <a:off x="6767404" y="4869762"/>
              <a:ext cx="5336482" cy="1890313"/>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ja-JP" altLang="en-US" sz="2000" dirty="0">
                  <a:latin typeface="UD デジタル 教科書体 NP-B" panose="02020700000000000000" pitchFamily="18" charset="-128"/>
                  <a:ea typeface="UD デジタル 教科書体 NP-B" panose="02020700000000000000" pitchFamily="18" charset="-128"/>
                </a:rPr>
                <a:t>　</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その中核となる学校は、校長をリーダーシップのもと、</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チームとして力を発揮</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できるよう、組織としての</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「マネジメント」力</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を強化</a:t>
              </a:r>
              <a:endParaRPr lang="ja-JP" altLang="en-US" sz="2000" b="1"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17" name="テキスト ボックス 16">
              <a:extLst>
                <a:ext uri="{FF2B5EF4-FFF2-40B4-BE49-F238E27FC236}">
                  <a16:creationId xmlns:a16="http://schemas.microsoft.com/office/drawing/2014/main" id="{A969053D-8F5D-70A2-5106-4C7E03B250C6}"/>
                </a:ext>
              </a:extLst>
            </p:cNvPr>
            <p:cNvSpPr txBox="1"/>
            <p:nvPr/>
          </p:nvSpPr>
          <p:spPr>
            <a:xfrm>
              <a:off x="8213994" y="4462287"/>
              <a:ext cx="2743346" cy="584775"/>
            </a:xfrm>
            <a:prstGeom prst="rect">
              <a:avLst/>
            </a:prstGeom>
            <a:noFill/>
          </p:spPr>
          <p:txBody>
            <a:bodyPr wrap="square" rtlCol="0">
              <a:spAutoFit/>
            </a:bodyPr>
            <a:lstStyle/>
            <a:p>
              <a:pPr algn="l"/>
              <a:r>
                <a:rPr lang="ja-JP" altLang="en-US" sz="3200" b="1" u="sng" dirty="0">
                  <a:highlight>
                    <a:srgbClr val="FFFF00"/>
                  </a:highlight>
                  <a:latin typeface="UD デジタル 教科書体 NP-B" panose="02020700000000000000" pitchFamily="18" charset="-128"/>
                  <a:ea typeface="UD デジタル 教科書体 NP-B" panose="02020700000000000000" pitchFamily="18" charset="-128"/>
                </a:rPr>
                <a:t>マネジメント</a:t>
              </a:r>
            </a:p>
          </p:txBody>
        </p:sp>
      </p:grpSp>
      <p:sp>
        <p:nvSpPr>
          <p:cNvPr id="6" name="テキスト ボックス 5">
            <a:extLst>
              <a:ext uri="{FF2B5EF4-FFF2-40B4-BE49-F238E27FC236}">
                <a16:creationId xmlns:a16="http://schemas.microsoft.com/office/drawing/2014/main" id="{2D7C2F2A-3C35-6555-74CC-0AA881C7BB8D}"/>
              </a:ext>
            </a:extLst>
          </p:cNvPr>
          <p:cNvSpPr txBox="1"/>
          <p:nvPr/>
        </p:nvSpPr>
        <p:spPr>
          <a:xfrm>
            <a:off x="3886288" y="1854874"/>
            <a:ext cx="5048950" cy="584775"/>
          </a:xfrm>
          <a:prstGeom prst="rect">
            <a:avLst/>
          </a:prstGeom>
          <a:noFill/>
        </p:spPr>
        <p:txBody>
          <a:bodyPr wrap="square" rtlCol="0">
            <a:spAutoFit/>
          </a:bodyPr>
          <a:lstStyle/>
          <a:p>
            <a:pPr algn="l"/>
            <a:r>
              <a:rPr lang="ja-JP" altLang="en-US" sz="3200" b="1" dirty="0">
                <a:highlight>
                  <a:srgbClr val="FFFF00"/>
                </a:highlight>
                <a:latin typeface="UD デジタル 教科書体 NP-B" panose="02020700000000000000" pitchFamily="18" charset="-128"/>
                <a:ea typeface="UD デジタル 教科書体 NP-B" panose="02020700000000000000" pitchFamily="18" charset="-128"/>
              </a:rPr>
              <a:t>目標・ビジョンの共有</a:t>
            </a:r>
          </a:p>
        </p:txBody>
      </p:sp>
      <p:sp>
        <p:nvSpPr>
          <p:cNvPr id="9" name="テキスト ボックス 8">
            <a:extLst>
              <a:ext uri="{FF2B5EF4-FFF2-40B4-BE49-F238E27FC236}">
                <a16:creationId xmlns:a16="http://schemas.microsoft.com/office/drawing/2014/main" id="{DE561825-8F42-F57F-2395-002BAC1AF88C}"/>
              </a:ext>
            </a:extLst>
          </p:cNvPr>
          <p:cNvSpPr txBox="1"/>
          <p:nvPr/>
        </p:nvSpPr>
        <p:spPr>
          <a:xfrm>
            <a:off x="1655688" y="2344149"/>
            <a:ext cx="9118143" cy="954107"/>
          </a:xfrm>
          <a:prstGeom prst="rect">
            <a:avLst/>
          </a:prstGeom>
          <a:noFill/>
        </p:spPr>
        <p:txBody>
          <a:bodyPr wrap="square" rtlCol="0">
            <a:spAutoFit/>
          </a:bodyPr>
          <a:lstStyle/>
          <a:p>
            <a:pPr algn="just"/>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　関係者が皆当事者意識を持って「</a:t>
            </a:r>
            <a:r>
              <a:rPr lang="ja-JP" altLang="en-US" sz="2800" b="1" dirty="0">
                <a:highlight>
                  <a:srgbClr val="FFFF00"/>
                </a:highlight>
                <a:latin typeface="UD デジタル 教科書体 NP-B" panose="02020700000000000000" pitchFamily="18" charset="-128"/>
                <a:ea typeface="UD デジタル 教科書体 NP-B" panose="02020700000000000000" pitchFamily="18" charset="-128"/>
              </a:rPr>
              <a:t>熟議</a:t>
            </a:r>
            <a:r>
              <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熟慮と議論</a:t>
            </a:r>
            <a:r>
              <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a:t>
            </a:r>
            <a:endPar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endParaRPr>
          </a:p>
          <a:p>
            <a:pPr algn="just"/>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を重ねること</a:t>
            </a:r>
          </a:p>
        </p:txBody>
      </p:sp>
      <p:sp>
        <p:nvSpPr>
          <p:cNvPr id="14" name="テキスト ボックス 13">
            <a:extLst>
              <a:ext uri="{FF2B5EF4-FFF2-40B4-BE49-F238E27FC236}">
                <a16:creationId xmlns:a16="http://schemas.microsoft.com/office/drawing/2014/main" id="{9C35B64B-21E5-151E-2D86-9C134B5BD2A3}"/>
              </a:ext>
            </a:extLst>
          </p:cNvPr>
          <p:cNvSpPr txBox="1"/>
          <p:nvPr/>
        </p:nvSpPr>
        <p:spPr>
          <a:xfrm>
            <a:off x="2408794" y="4419180"/>
            <a:ext cx="1161267" cy="646331"/>
          </a:xfrm>
          <a:prstGeom prst="rect">
            <a:avLst/>
          </a:prstGeom>
          <a:noFill/>
        </p:spPr>
        <p:txBody>
          <a:bodyPr wrap="square" rtlCol="0">
            <a:spAutoFit/>
          </a:bodyPr>
          <a:lstStyle/>
          <a:p>
            <a:pPr algn="l"/>
            <a:r>
              <a:rPr lang="ja-JP" altLang="en-US" sz="3600" b="1" u="sng" dirty="0">
                <a:highlight>
                  <a:srgbClr val="FFFF00"/>
                </a:highlight>
                <a:latin typeface="UD デジタル 教科書体 NP-B" panose="02020700000000000000" pitchFamily="18" charset="-128"/>
                <a:ea typeface="UD デジタル 教科書体 NP-B" panose="02020700000000000000" pitchFamily="18" charset="-128"/>
              </a:rPr>
              <a:t>協働</a:t>
            </a:r>
          </a:p>
        </p:txBody>
      </p:sp>
      <p:sp>
        <p:nvSpPr>
          <p:cNvPr id="20" name="コンテンツ プレースホルダー 2">
            <a:extLst>
              <a:ext uri="{FF2B5EF4-FFF2-40B4-BE49-F238E27FC236}">
                <a16:creationId xmlns:a16="http://schemas.microsoft.com/office/drawing/2014/main" id="{CAEF7029-8CC6-E704-C1F4-6451BF771D35}"/>
              </a:ext>
            </a:extLst>
          </p:cNvPr>
          <p:cNvSpPr txBox="1">
            <a:spLocks/>
          </p:cNvSpPr>
          <p:nvPr/>
        </p:nvSpPr>
        <p:spPr>
          <a:xfrm>
            <a:off x="127006" y="13332"/>
            <a:ext cx="9462744"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4250968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7D130E7-B542-4B92-ABCF-30FBCB1B7FD8}"/>
              </a:ext>
            </a:extLst>
          </p:cNvPr>
          <p:cNvSpPr txBox="1"/>
          <p:nvPr/>
        </p:nvSpPr>
        <p:spPr>
          <a:xfrm>
            <a:off x="1649452" y="664667"/>
            <a:ext cx="10721074"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コミュニティ・スクールの取組で広がる魅力</a:t>
            </a:r>
          </a:p>
        </p:txBody>
      </p:sp>
      <p:sp>
        <p:nvSpPr>
          <p:cNvPr id="2" name="四角形 1">
            <a:extLst>
              <a:ext uri="{FF2B5EF4-FFF2-40B4-BE49-F238E27FC236}">
                <a16:creationId xmlns:a16="http://schemas.microsoft.com/office/drawing/2014/main" id="{5235A63E-1D02-5B7A-3961-1B7158B0B52C}"/>
              </a:ext>
            </a:extLst>
          </p:cNvPr>
          <p:cNvSpPr/>
          <p:nvPr/>
        </p:nvSpPr>
        <p:spPr>
          <a:xfrm>
            <a:off x="263961" y="1874860"/>
            <a:ext cx="5737412" cy="2270419"/>
          </a:xfrm>
          <a:prstGeom prst="rect">
            <a:avLst/>
          </a:prstGeom>
          <a:solidFill>
            <a:srgbClr val="FDF8B4"/>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子どもたちにとっての魅力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・学びや体験活動が充実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・自己肯定感や他人を思いやる心の育ち</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・地域の担い手としての自覚の高まり</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・安心・安全な生活の確保</a:t>
            </a:r>
          </a:p>
        </p:txBody>
      </p:sp>
      <p:sp>
        <p:nvSpPr>
          <p:cNvPr id="8" name="四角形 7">
            <a:extLst>
              <a:ext uri="{FF2B5EF4-FFF2-40B4-BE49-F238E27FC236}">
                <a16:creationId xmlns:a16="http://schemas.microsoft.com/office/drawing/2014/main" id="{C96B930B-69D6-68E7-8D65-61E67F900AB3}"/>
              </a:ext>
            </a:extLst>
          </p:cNvPr>
          <p:cNvSpPr/>
          <p:nvPr/>
        </p:nvSpPr>
        <p:spPr>
          <a:xfrm>
            <a:off x="6095998" y="1874861"/>
            <a:ext cx="5832039" cy="2270418"/>
          </a:xfrm>
          <a:prstGeom prst="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教職員にとっての魅力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・地域の人々の理解と協力を得た学校運　　</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　営の実現</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・地域人材を活用した教育活動の充実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・子どもと向き合う時間の確保</a:t>
            </a:r>
          </a:p>
        </p:txBody>
      </p:sp>
      <p:sp>
        <p:nvSpPr>
          <p:cNvPr id="11" name="四角形 10">
            <a:extLst>
              <a:ext uri="{FF2B5EF4-FFF2-40B4-BE49-F238E27FC236}">
                <a16:creationId xmlns:a16="http://schemas.microsoft.com/office/drawing/2014/main" id="{13AD3448-6F13-B423-834D-9EC88BCA86A5}"/>
              </a:ext>
            </a:extLst>
          </p:cNvPr>
          <p:cNvSpPr/>
          <p:nvPr/>
        </p:nvSpPr>
        <p:spPr>
          <a:xfrm>
            <a:off x="263961" y="4442008"/>
            <a:ext cx="5737412" cy="2270419"/>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保護者にとっての魅力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・学校や地域に対する理解の深まり</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・地域の中で子育てできる安心感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・保護者同士や地域の人々との人間関係</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　の構築</a:t>
            </a:r>
          </a:p>
        </p:txBody>
      </p:sp>
      <p:sp>
        <p:nvSpPr>
          <p:cNvPr id="13" name="四角形 12">
            <a:extLst>
              <a:ext uri="{FF2B5EF4-FFF2-40B4-BE49-F238E27FC236}">
                <a16:creationId xmlns:a16="http://schemas.microsoft.com/office/drawing/2014/main" id="{F5E6570B-BC40-0669-3872-377A290F1EF5}"/>
              </a:ext>
            </a:extLst>
          </p:cNvPr>
          <p:cNvSpPr/>
          <p:nvPr/>
        </p:nvSpPr>
        <p:spPr>
          <a:xfrm>
            <a:off x="6095999" y="4442008"/>
            <a:ext cx="5832039" cy="227041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地域の人々にとっての魅力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・生きがいや自己有用感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・社会的つながり、地域のよりどころ</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・地域ネットワークの形成</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・地域の防犯・防災体制等の構築</a:t>
            </a:r>
          </a:p>
          <a:p>
            <a:endParaRPr lang="ja-JP" altLang="en-US"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7" name="コンテンツ プレースホルダー 2">
            <a:extLst>
              <a:ext uri="{FF2B5EF4-FFF2-40B4-BE49-F238E27FC236}">
                <a16:creationId xmlns:a16="http://schemas.microsoft.com/office/drawing/2014/main" id="{1C9C40CD-9C71-5ABD-8CF0-D07D9B946A8A}"/>
              </a:ext>
            </a:extLst>
          </p:cNvPr>
          <p:cNvSpPr txBox="1">
            <a:spLocks/>
          </p:cNvSpPr>
          <p:nvPr/>
        </p:nvSpPr>
        <p:spPr>
          <a:xfrm>
            <a:off x="127005" y="13332"/>
            <a:ext cx="9604823"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2739550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7D130E7-B542-4B92-ABCF-30FBCB1B7FD8}"/>
              </a:ext>
            </a:extLst>
          </p:cNvPr>
          <p:cNvSpPr txBox="1"/>
          <p:nvPr/>
        </p:nvSpPr>
        <p:spPr>
          <a:xfrm>
            <a:off x="1609761" y="645652"/>
            <a:ext cx="5832039"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地域学校協働活動とは？</a:t>
            </a:r>
          </a:p>
        </p:txBody>
      </p:sp>
      <p:sp>
        <p:nvSpPr>
          <p:cNvPr id="5" name="テキスト ボックス 4">
            <a:extLst>
              <a:ext uri="{FF2B5EF4-FFF2-40B4-BE49-F238E27FC236}">
                <a16:creationId xmlns:a16="http://schemas.microsoft.com/office/drawing/2014/main" id="{8A37100E-5EAA-98D6-EFCB-37CECB73030A}"/>
              </a:ext>
            </a:extLst>
          </p:cNvPr>
          <p:cNvSpPr txBox="1"/>
          <p:nvPr/>
        </p:nvSpPr>
        <p:spPr>
          <a:xfrm>
            <a:off x="263961" y="1475532"/>
            <a:ext cx="11383536" cy="2246769"/>
          </a:xfrm>
          <a:prstGeom prst="rect">
            <a:avLst/>
          </a:prstGeom>
          <a:noFill/>
        </p:spPr>
        <p:txBody>
          <a:bodyPr wrap="square" rtlCol="0">
            <a:spAutoFit/>
          </a:bodyPr>
          <a:lstStyle/>
          <a:p>
            <a:pPr algn="just"/>
            <a:r>
              <a:rPr lang="ja-JP" altLang="en-US" sz="3500" dirty="0">
                <a:latin typeface="UD デジタル 教科書体 NP-B" panose="02020700000000000000" pitchFamily="18" charset="-128"/>
                <a:ea typeface="UD デジタル 教科書体 NP-B" panose="02020700000000000000" pitchFamily="18" charset="-128"/>
              </a:rPr>
              <a:t>　</a:t>
            </a:r>
            <a:r>
              <a:rPr lang="ja-JP" altLang="en-US" sz="3500" b="1" dirty="0">
                <a:latin typeface="UD デジタル 教科書体 NP-B" panose="02020700000000000000" pitchFamily="18" charset="-128"/>
                <a:ea typeface="UD デジタル 教科書体 NP-B" panose="02020700000000000000" pitchFamily="18" charset="-128"/>
              </a:rPr>
              <a:t>幅広い地域住民の</a:t>
            </a:r>
            <a:r>
              <a:rPr lang="ja-JP" altLang="en-US" sz="3500" b="1" dirty="0">
                <a:highlight>
                  <a:srgbClr val="FFFF00"/>
                </a:highlight>
                <a:latin typeface="UD デジタル 教科書体 NP-B" panose="02020700000000000000" pitchFamily="18" charset="-128"/>
                <a:ea typeface="UD デジタル 教科書体 NP-B" panose="02020700000000000000" pitchFamily="18" charset="-128"/>
              </a:rPr>
              <a:t>参画を得て</a:t>
            </a:r>
            <a:r>
              <a:rPr lang="ja-JP" altLang="en-US" sz="3500" b="1" dirty="0">
                <a:latin typeface="UD デジタル 教科書体 NP-B" panose="02020700000000000000" pitchFamily="18" charset="-128"/>
                <a:ea typeface="UD デジタル 教科書体 NP-B" panose="02020700000000000000" pitchFamily="18" charset="-128"/>
              </a:rPr>
              <a:t>、</a:t>
            </a:r>
            <a:r>
              <a:rPr lang="ja-JP" altLang="en-US" sz="3500" b="1" dirty="0">
                <a:highlight>
                  <a:srgbClr val="00FFFF"/>
                </a:highlight>
                <a:latin typeface="UD デジタル 教科書体 NP-B" panose="02020700000000000000" pitchFamily="18" charset="-128"/>
                <a:ea typeface="UD デジタル 教科書体 NP-B" panose="02020700000000000000" pitchFamily="18" charset="-128"/>
              </a:rPr>
              <a:t>地域全体で子どもたちの学びや成長を支えるとともに、「学校を核とした地域づくり」</a:t>
            </a:r>
            <a:r>
              <a:rPr lang="ja-JP" altLang="en-US" sz="3500" b="1" dirty="0">
                <a:latin typeface="UD デジタル 教科書体 NP-B" panose="02020700000000000000" pitchFamily="18" charset="-128"/>
                <a:ea typeface="UD デジタル 教科書体 NP-B" panose="02020700000000000000" pitchFamily="18" charset="-128"/>
              </a:rPr>
              <a:t>を</a:t>
            </a:r>
            <a:r>
              <a:rPr lang="ja-JP" altLang="en-US" sz="3500" b="1">
                <a:latin typeface="UD デジタル 教科書体 NP-B" panose="02020700000000000000" pitchFamily="18" charset="-128"/>
                <a:ea typeface="UD デジタル 教科書体 NP-B" panose="02020700000000000000" pitchFamily="18" charset="-128"/>
              </a:rPr>
              <a:t>目指して、地域と学校が</a:t>
            </a:r>
            <a:r>
              <a:rPr lang="ja-JP" altLang="en-US" sz="3500" b="1" dirty="0">
                <a:latin typeface="UD デジタル 教科書体 NP-B" panose="02020700000000000000" pitchFamily="18" charset="-128"/>
                <a:ea typeface="UD デジタル 教科書体 NP-B" panose="02020700000000000000" pitchFamily="18" charset="-128"/>
              </a:rPr>
              <a:t>相互に</a:t>
            </a:r>
            <a:r>
              <a:rPr lang="ja-JP" altLang="en-US" sz="3500" b="1" dirty="0">
                <a:highlight>
                  <a:srgbClr val="FFFF00"/>
                </a:highlight>
                <a:latin typeface="UD デジタル 教科書体 NP-B" panose="02020700000000000000" pitchFamily="18" charset="-128"/>
                <a:ea typeface="UD デジタル 教科書体 NP-B" panose="02020700000000000000" pitchFamily="18" charset="-128"/>
              </a:rPr>
              <a:t>パートナー</a:t>
            </a:r>
            <a:r>
              <a:rPr lang="ja-JP" altLang="en-US" sz="3500" b="1" dirty="0">
                <a:latin typeface="UD デジタル 教科書体 NP-B" panose="02020700000000000000" pitchFamily="18" charset="-128"/>
                <a:ea typeface="UD デジタル 教科書体 NP-B" panose="02020700000000000000" pitchFamily="18" charset="-128"/>
              </a:rPr>
              <a:t>として連携・協働して行う様々な活動</a:t>
            </a:r>
          </a:p>
        </p:txBody>
      </p:sp>
      <p:sp>
        <p:nvSpPr>
          <p:cNvPr id="7" name="テキスト ボックス 6">
            <a:extLst>
              <a:ext uri="{FF2B5EF4-FFF2-40B4-BE49-F238E27FC236}">
                <a16:creationId xmlns:a16="http://schemas.microsoft.com/office/drawing/2014/main" id="{F5201397-C83C-48FE-A0F4-2D96CAF47CAF}"/>
              </a:ext>
            </a:extLst>
          </p:cNvPr>
          <p:cNvSpPr txBox="1"/>
          <p:nvPr/>
        </p:nvSpPr>
        <p:spPr>
          <a:xfrm flipH="1">
            <a:off x="955546" y="3896802"/>
            <a:ext cx="4124092" cy="954107"/>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これらを</a:t>
            </a:r>
            <a:endParaRPr lang="en-US" altLang="ja-JP" sz="2800" b="1" dirty="0">
              <a:latin typeface="UD デジタル 教科書体 NP-B" panose="02020700000000000000" pitchFamily="18" charset="-128"/>
              <a:ea typeface="UD デジタル 教科書体 NP-B" panose="02020700000000000000" pitchFamily="18" charset="-128"/>
            </a:endParaRPr>
          </a:p>
          <a:p>
            <a:pPr algn="l"/>
            <a:r>
              <a:rPr lang="ja-JP" altLang="en-US" sz="2800" b="1" dirty="0">
                <a:latin typeface="UD デジタル 教科書体 NP-B" panose="02020700000000000000" pitchFamily="18" charset="-128"/>
                <a:ea typeface="UD デジタル 教科書体 NP-B" panose="02020700000000000000" pitchFamily="18" charset="-128"/>
              </a:rPr>
              <a:t>推進する体制が</a:t>
            </a:r>
          </a:p>
        </p:txBody>
      </p:sp>
      <p:sp>
        <p:nvSpPr>
          <p:cNvPr id="10" name="テキスト ボックス 9">
            <a:extLst>
              <a:ext uri="{FF2B5EF4-FFF2-40B4-BE49-F238E27FC236}">
                <a16:creationId xmlns:a16="http://schemas.microsoft.com/office/drawing/2014/main" id="{A8D5DEE7-F2A1-BD71-09A5-C8B844F6F924}"/>
              </a:ext>
            </a:extLst>
          </p:cNvPr>
          <p:cNvSpPr txBox="1"/>
          <p:nvPr/>
        </p:nvSpPr>
        <p:spPr>
          <a:xfrm flipH="1">
            <a:off x="7441799" y="3722301"/>
            <a:ext cx="4928348" cy="1169551"/>
          </a:xfrm>
          <a:prstGeom prst="rect">
            <a:avLst/>
          </a:prstGeom>
          <a:noFill/>
        </p:spPr>
        <p:txBody>
          <a:bodyPr wrap="square" rtlCol="0">
            <a:spAutoFit/>
          </a:bodyPr>
          <a:lstStyle/>
          <a:p>
            <a:pPr algn="l"/>
            <a:r>
              <a:rPr lang="ja-JP" altLang="en-US" sz="2200" b="1" dirty="0">
                <a:latin typeface="UD デジタル 教科書体 NP-B" panose="02020700000000000000" pitchFamily="18" charset="-128"/>
                <a:ea typeface="UD デジタル 教科書体 NP-B" panose="02020700000000000000" pitchFamily="18" charset="-128"/>
              </a:rPr>
              <a:t>ここにいるのが</a:t>
            </a:r>
          </a:p>
          <a:p>
            <a:pPr algn="l"/>
            <a:r>
              <a:rPr lang="ja-JP" altLang="en-US" sz="2200" b="1" dirty="0">
                <a:solidFill>
                  <a:srgbClr val="FF0000"/>
                </a:solidFill>
                <a:latin typeface="UD デジタル 教科書体 NP-B" panose="02020700000000000000" pitchFamily="18" charset="-128"/>
                <a:ea typeface="UD デジタル 教科書体 NP-B" panose="02020700000000000000" pitchFamily="18" charset="-128"/>
              </a:rPr>
              <a:t>　　　　</a:t>
            </a:r>
            <a:r>
              <a:rPr lang="ja-JP" altLang="en-US" sz="2400" b="1" dirty="0">
                <a:highlight>
                  <a:srgbClr val="FFFF00"/>
                </a:highlight>
                <a:latin typeface="UD デジタル 教科書体 NP-B" panose="02020700000000000000" pitchFamily="18" charset="-128"/>
                <a:ea typeface="UD デジタル 教科書体 NP-B" panose="02020700000000000000" pitchFamily="18" charset="-128"/>
              </a:rPr>
              <a:t>地域学校協働活動推進員</a:t>
            </a:r>
            <a:endParaRPr lang="en-US" altLang="ja-JP" sz="2400" b="1" dirty="0">
              <a:highlight>
                <a:srgbClr val="FFFF00"/>
              </a:highlight>
              <a:latin typeface="UD デジタル 教科書体 NP-B" panose="02020700000000000000" pitchFamily="18" charset="-128"/>
              <a:ea typeface="UD デジタル 教科書体 NP-B" panose="02020700000000000000" pitchFamily="18" charset="-128"/>
            </a:endParaRPr>
          </a:p>
          <a:p>
            <a:pPr algn="l"/>
            <a:r>
              <a:rPr lang="ja-JP" altLang="en-US" sz="2400" b="1" dirty="0">
                <a:latin typeface="UD デジタル 教科書体 NP-B" panose="02020700000000000000" pitchFamily="18" charset="-128"/>
                <a:ea typeface="UD デジタル 教科書体 NP-B" panose="02020700000000000000" pitchFamily="18" charset="-128"/>
              </a:rPr>
              <a:t>　　　　</a:t>
            </a:r>
            <a:r>
              <a:rPr lang="ja-JP" altLang="en-US" sz="2400" b="1" dirty="0">
                <a:highlight>
                  <a:srgbClr val="FFFF00"/>
                </a:highlight>
                <a:latin typeface="UD デジタル 教科書体 NP-B" panose="02020700000000000000" pitchFamily="18" charset="-128"/>
                <a:ea typeface="UD デジタル 教科書体 NP-B" panose="02020700000000000000" pitchFamily="18" charset="-128"/>
              </a:rPr>
              <a:t>地域コーディネーター</a:t>
            </a:r>
          </a:p>
        </p:txBody>
      </p:sp>
      <p:sp>
        <p:nvSpPr>
          <p:cNvPr id="12" name="テキスト ボックス 11">
            <a:extLst>
              <a:ext uri="{FF2B5EF4-FFF2-40B4-BE49-F238E27FC236}">
                <a16:creationId xmlns:a16="http://schemas.microsoft.com/office/drawing/2014/main" id="{9C4B4A8D-A5DC-1AC5-B77B-FADFC3E614B3}"/>
              </a:ext>
            </a:extLst>
          </p:cNvPr>
          <p:cNvSpPr txBox="1"/>
          <p:nvPr/>
        </p:nvSpPr>
        <p:spPr>
          <a:xfrm>
            <a:off x="480791" y="4976969"/>
            <a:ext cx="11466624" cy="1631216"/>
          </a:xfrm>
          <a:prstGeom prst="rect">
            <a:avLst/>
          </a:prstGeom>
          <a:solidFill>
            <a:schemeClr val="bg1"/>
          </a:solidFill>
          <a:ln w="76200">
            <a:solidFill>
              <a:srgbClr val="FFFF00"/>
            </a:solidFill>
          </a:ln>
        </p:spPr>
        <p:txBody>
          <a:bodyPr wrap="square" rtlCol="0">
            <a:spAutoFit/>
          </a:bodyPr>
          <a:lstStyle/>
          <a:p>
            <a:pPr algn="l"/>
            <a:r>
              <a:rPr lang="en-US" altLang="ja-JP" sz="2500" b="1" dirty="0">
                <a:latin typeface="UD デジタル 教科書体 NP-B" panose="02020700000000000000" pitchFamily="18" charset="-128"/>
                <a:ea typeface="UD デジタル 教科書体 NP-B" panose="02020700000000000000" pitchFamily="18" charset="-128"/>
              </a:rPr>
              <a:t>【</a:t>
            </a:r>
            <a:r>
              <a:rPr lang="ja-JP" altLang="en-US" sz="2500" b="1" dirty="0">
                <a:latin typeface="UD デジタル 教科書体 NP-B" panose="02020700000000000000" pitchFamily="18" charset="-128"/>
                <a:ea typeface="UD デジタル 教科書体 NP-B" panose="02020700000000000000" pitchFamily="18" charset="-128"/>
              </a:rPr>
              <a:t>〇〇市町の取組</a:t>
            </a:r>
            <a:r>
              <a:rPr lang="en-US" altLang="ja-JP" sz="2500" b="1" dirty="0">
                <a:latin typeface="UD デジタル 教科書体 NP-B" panose="02020700000000000000" pitchFamily="18" charset="-128"/>
                <a:ea typeface="UD デジタル 教科書体 NP-B" panose="02020700000000000000" pitchFamily="18" charset="-128"/>
              </a:rPr>
              <a:t>】</a:t>
            </a:r>
            <a:endParaRPr lang="ja-JP" altLang="en-US" sz="2500" b="1" dirty="0">
              <a:latin typeface="UD デジタル 教科書体 NP-B" panose="02020700000000000000" pitchFamily="18" charset="-128"/>
              <a:ea typeface="UD デジタル 教科書体 NP-B" panose="02020700000000000000" pitchFamily="18" charset="-128"/>
            </a:endParaRPr>
          </a:p>
          <a:p>
            <a:pPr algn="l"/>
            <a:r>
              <a:rPr lang="ja-JP" altLang="en-US" sz="2500" b="1" dirty="0">
                <a:latin typeface="UD デジタル 教科書体 NP-B" panose="02020700000000000000" pitchFamily="18" charset="-128"/>
                <a:ea typeface="UD デジタル 教科書体 NP-B" panose="02020700000000000000" pitchFamily="18" charset="-128"/>
              </a:rPr>
              <a:t>・放課後子ども教室（土曜教育活動）　・地域未来塾　・家庭教育支援活動　</a:t>
            </a:r>
          </a:p>
          <a:p>
            <a:pPr algn="l"/>
            <a:r>
              <a:rPr lang="ja-JP" altLang="en-US" sz="2500" b="1" dirty="0">
                <a:latin typeface="UD デジタル 教科書体 NP-B" panose="02020700000000000000" pitchFamily="18" charset="-128"/>
                <a:ea typeface="UD デジタル 教科書体 NP-B" panose="02020700000000000000" pitchFamily="18" charset="-128"/>
              </a:rPr>
              <a:t>・学びによるまちづくり（地域課題解決型学習・ふるさと学習）</a:t>
            </a:r>
          </a:p>
          <a:p>
            <a:pPr algn="l"/>
            <a:r>
              <a:rPr lang="ja-JP" altLang="en-US" sz="2500" b="1" dirty="0">
                <a:latin typeface="UD デジタル 教科書体 NP-B" panose="02020700000000000000" pitchFamily="18" charset="-128"/>
                <a:ea typeface="UD デジタル 教科書体 NP-B" panose="02020700000000000000" pitchFamily="18" charset="-128"/>
              </a:rPr>
              <a:t>・学校に対する多様な協力活動　・地域行事、ボランティア活動等への参画</a:t>
            </a:r>
          </a:p>
        </p:txBody>
      </p:sp>
      <p:sp>
        <p:nvSpPr>
          <p:cNvPr id="6" name="楕円 5">
            <a:extLst>
              <a:ext uri="{FF2B5EF4-FFF2-40B4-BE49-F238E27FC236}">
                <a16:creationId xmlns:a16="http://schemas.microsoft.com/office/drawing/2014/main" id="{1D00F24B-CE1D-BE7C-554D-6A4781201533}"/>
              </a:ext>
            </a:extLst>
          </p:cNvPr>
          <p:cNvSpPr/>
          <p:nvPr/>
        </p:nvSpPr>
        <p:spPr>
          <a:xfrm>
            <a:off x="3540034" y="3954093"/>
            <a:ext cx="4928350" cy="923329"/>
          </a:xfrm>
          <a:prstGeom prst="ellipse">
            <a:avLst/>
          </a:prstGeom>
          <a:solidFill>
            <a:srgbClr val="FDF8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地域学校協働本部</a:t>
            </a:r>
          </a:p>
        </p:txBody>
      </p:sp>
      <p:sp>
        <p:nvSpPr>
          <p:cNvPr id="9" name="コンテンツ プレースホルダー 2">
            <a:extLst>
              <a:ext uri="{FF2B5EF4-FFF2-40B4-BE49-F238E27FC236}">
                <a16:creationId xmlns:a16="http://schemas.microsoft.com/office/drawing/2014/main" id="{1180E5F8-00B7-8515-7724-277F5CEBD7A8}"/>
              </a:ext>
            </a:extLst>
          </p:cNvPr>
          <p:cNvSpPr txBox="1">
            <a:spLocks/>
          </p:cNvSpPr>
          <p:nvPr/>
        </p:nvSpPr>
        <p:spPr>
          <a:xfrm>
            <a:off x="127005" y="13332"/>
            <a:ext cx="9696263"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2443793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8046C12-B4FA-5D54-A3E7-A7F4F4575997}"/>
              </a:ext>
            </a:extLst>
          </p:cNvPr>
          <p:cNvSpPr>
            <a:spLocks noGrp="1"/>
          </p:cNvSpPr>
          <p:nvPr>
            <p:ph idx="1"/>
          </p:nvPr>
        </p:nvSpPr>
        <p:spPr>
          <a:xfrm>
            <a:off x="914400" y="2404064"/>
            <a:ext cx="11430000" cy="2049872"/>
          </a:xfrm>
        </p:spPr>
        <p:txBody>
          <a:bodyPr>
            <a:noAutofit/>
          </a:bodyPr>
          <a:lstStyle/>
          <a:p>
            <a:r>
              <a:rPr lang="ja-JP" altLang="en-US" sz="4800" b="1" dirty="0">
                <a:latin typeface="UD デジタル 教科書体 NP-B" panose="02020700000000000000" pitchFamily="18" charset="-128"/>
                <a:ea typeface="UD デジタル 教科書体 NP-B" panose="02020700000000000000" pitchFamily="18" charset="-128"/>
              </a:rPr>
              <a:t>③コミュニティ・スクールを生かした</a:t>
            </a:r>
            <a:endParaRPr lang="en-US" altLang="ja-JP" sz="48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800" b="1" dirty="0">
                <a:latin typeface="UD デジタル 教科書体 NP-B" panose="02020700000000000000" pitchFamily="18" charset="-128"/>
                <a:ea typeface="UD デジタル 教科書体 NP-B" panose="02020700000000000000" pitchFamily="18" charset="-128"/>
              </a:rPr>
              <a:t>　　　　　総合的な学習の時間の充実</a:t>
            </a:r>
          </a:p>
        </p:txBody>
      </p:sp>
    </p:spTree>
    <p:extLst>
      <p:ext uri="{BB962C8B-B14F-4D97-AF65-F5344CB8AC3E}">
        <p14:creationId xmlns:p14="http://schemas.microsoft.com/office/powerpoint/2010/main" val="2985852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7733614-F18B-B9A2-952E-C855138B0705}"/>
              </a:ext>
            </a:extLst>
          </p:cNvPr>
          <p:cNvSpPr txBox="1"/>
          <p:nvPr/>
        </p:nvSpPr>
        <p:spPr>
          <a:xfrm>
            <a:off x="1768925" y="592209"/>
            <a:ext cx="7657664" cy="718608"/>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総合的な学習の時間とは</a:t>
            </a:r>
            <a:r>
              <a:rPr lang="en-US" altLang="ja-JP" sz="4000" b="1" dirty="0">
                <a:latin typeface="UD デジタル 教科書体 NP-B" panose="02020700000000000000" pitchFamily="18" charset="-128"/>
                <a:ea typeface="UD デジタル 教科書体 NP-B" panose="02020700000000000000" pitchFamily="18" charset="-128"/>
              </a:rPr>
              <a:t>…</a:t>
            </a:r>
            <a:endParaRPr lang="ja-JP" altLang="en-US" sz="4000" b="1" dirty="0">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a:extLst>
              <a:ext uri="{FF2B5EF4-FFF2-40B4-BE49-F238E27FC236}">
                <a16:creationId xmlns:a16="http://schemas.microsoft.com/office/drawing/2014/main" id="{55DE4C60-6005-D6E9-0EC5-E67578386975}"/>
              </a:ext>
            </a:extLst>
          </p:cNvPr>
          <p:cNvSpPr txBox="1"/>
          <p:nvPr/>
        </p:nvSpPr>
        <p:spPr>
          <a:xfrm>
            <a:off x="725271" y="1299392"/>
            <a:ext cx="10464168" cy="646331"/>
          </a:xfrm>
          <a:prstGeom prst="rect">
            <a:avLst/>
          </a:prstGeom>
          <a:noFill/>
          <a:ln w="31750">
            <a:noFill/>
          </a:ln>
        </p:spPr>
        <p:txBody>
          <a:bodyPr wrap="square" rtlCol="0">
            <a:spAutoFit/>
          </a:bodyPr>
          <a:lstStyle/>
          <a:p>
            <a:pPr algn="l"/>
            <a:r>
              <a:rPr lang="en-US" altLang="ja-JP" sz="3600" b="1" dirty="0">
                <a:latin typeface="UD デジタル 教科書体 NP-B" panose="02020700000000000000" pitchFamily="18" charset="-128"/>
                <a:ea typeface="UD デジタル 教科書体 NP-B" panose="02020700000000000000" pitchFamily="18" charset="-128"/>
              </a:rPr>
              <a:t>H10</a:t>
            </a:r>
            <a:r>
              <a:rPr lang="ja-JP" altLang="en-US" sz="3600" b="1" dirty="0">
                <a:latin typeface="UD デジタル 教科書体 NP-B" panose="02020700000000000000" pitchFamily="18" charset="-128"/>
                <a:ea typeface="UD デジタル 教科書体 NP-B" panose="02020700000000000000" pitchFamily="18" charset="-128"/>
              </a:rPr>
              <a:t>の学習指導要領改訂で創設された学習の時間</a:t>
            </a:r>
          </a:p>
        </p:txBody>
      </p:sp>
      <p:sp>
        <p:nvSpPr>
          <p:cNvPr id="7" name="テキスト ボックス 6">
            <a:extLst>
              <a:ext uri="{FF2B5EF4-FFF2-40B4-BE49-F238E27FC236}">
                <a16:creationId xmlns:a16="http://schemas.microsoft.com/office/drawing/2014/main" id="{1E480311-89C1-9C87-2C59-2EEB64AB6208}"/>
              </a:ext>
            </a:extLst>
          </p:cNvPr>
          <p:cNvSpPr txBox="1"/>
          <p:nvPr/>
        </p:nvSpPr>
        <p:spPr>
          <a:xfrm>
            <a:off x="503381" y="2002728"/>
            <a:ext cx="11185238" cy="2862322"/>
          </a:xfrm>
          <a:prstGeom prst="rect">
            <a:avLst/>
          </a:prstGeom>
          <a:solidFill>
            <a:schemeClr val="bg1"/>
          </a:solidFill>
          <a:ln w="34925">
            <a:solidFill>
              <a:schemeClr val="accent1">
                <a:shade val="15000"/>
              </a:schemeClr>
            </a:solidFill>
          </a:ln>
        </p:spPr>
        <p:txBody>
          <a:bodyPr wrap="square" rtlCol="0">
            <a:spAutoFit/>
          </a:bodyPr>
          <a:lstStyle/>
          <a:p>
            <a:pPr algn="just"/>
            <a:r>
              <a:rPr lang="ja-JP" altLang="en-US" sz="3600" b="1" dirty="0">
                <a:latin typeface="UD デジタル 教科書体 NK" panose="02020400000000000000" pitchFamily="18" charset="-128"/>
                <a:ea typeface="UD デジタル 教科書体 NK" panose="02020400000000000000" pitchFamily="18" charset="-128"/>
              </a:rPr>
              <a:t>身の回りにある様々な問題状況について、自ら課題を見付け、自ら学び、自ら考え、主体的に判断し、よりよく問題を解決していく児童生徒の姿を目指して、地域に出かけたり、様々な体験活動を行ったり、多くの人と出会ったりして学んでいくもの</a:t>
            </a:r>
          </a:p>
        </p:txBody>
      </p:sp>
      <p:sp>
        <p:nvSpPr>
          <p:cNvPr id="8" name="テキスト ボックス 7">
            <a:extLst>
              <a:ext uri="{FF2B5EF4-FFF2-40B4-BE49-F238E27FC236}">
                <a16:creationId xmlns:a16="http://schemas.microsoft.com/office/drawing/2014/main" id="{DCB040AB-7F64-5D11-079F-A04B81D57D5B}"/>
              </a:ext>
            </a:extLst>
          </p:cNvPr>
          <p:cNvSpPr txBox="1"/>
          <p:nvPr/>
        </p:nvSpPr>
        <p:spPr>
          <a:xfrm>
            <a:off x="290009" y="6083154"/>
            <a:ext cx="2498287" cy="769441"/>
          </a:xfrm>
          <a:prstGeom prst="rect">
            <a:avLst/>
          </a:prstGeom>
          <a:solidFill>
            <a:schemeClr val="bg1"/>
          </a:solidFill>
          <a:ln w="34925">
            <a:solidFill>
              <a:srgbClr val="FFFF00"/>
            </a:solidFill>
          </a:ln>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福祉教育</a:t>
            </a:r>
          </a:p>
        </p:txBody>
      </p:sp>
      <p:sp>
        <p:nvSpPr>
          <p:cNvPr id="9" name="テキスト ボックス 8">
            <a:extLst>
              <a:ext uri="{FF2B5EF4-FFF2-40B4-BE49-F238E27FC236}">
                <a16:creationId xmlns:a16="http://schemas.microsoft.com/office/drawing/2014/main" id="{5A40B77D-9A48-8091-3268-8BBB0F06DD01}"/>
              </a:ext>
            </a:extLst>
          </p:cNvPr>
          <p:cNvSpPr txBox="1"/>
          <p:nvPr/>
        </p:nvSpPr>
        <p:spPr>
          <a:xfrm>
            <a:off x="2943883" y="6078343"/>
            <a:ext cx="2498287" cy="769441"/>
          </a:xfrm>
          <a:prstGeom prst="rect">
            <a:avLst/>
          </a:prstGeom>
          <a:solidFill>
            <a:schemeClr val="bg1"/>
          </a:solidFill>
          <a:ln w="34925">
            <a:solidFill>
              <a:srgbClr val="FFFF00"/>
            </a:solidFill>
          </a:ln>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環境教育</a:t>
            </a:r>
          </a:p>
        </p:txBody>
      </p:sp>
      <p:sp>
        <p:nvSpPr>
          <p:cNvPr id="10" name="テキスト ボックス 9">
            <a:extLst>
              <a:ext uri="{FF2B5EF4-FFF2-40B4-BE49-F238E27FC236}">
                <a16:creationId xmlns:a16="http://schemas.microsoft.com/office/drawing/2014/main" id="{B5304355-72CF-0D2D-54C4-EE53EE3DF5B1}"/>
              </a:ext>
            </a:extLst>
          </p:cNvPr>
          <p:cNvSpPr txBox="1"/>
          <p:nvPr/>
        </p:nvSpPr>
        <p:spPr>
          <a:xfrm>
            <a:off x="4100414" y="5229541"/>
            <a:ext cx="3713883" cy="769441"/>
          </a:xfrm>
          <a:prstGeom prst="rect">
            <a:avLst/>
          </a:prstGeom>
          <a:solidFill>
            <a:schemeClr val="bg1"/>
          </a:solidFill>
          <a:ln w="34925">
            <a:solidFill>
              <a:srgbClr val="FFFF00"/>
            </a:solidFill>
          </a:ln>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キャリア教育</a:t>
            </a:r>
          </a:p>
        </p:txBody>
      </p:sp>
      <p:sp>
        <p:nvSpPr>
          <p:cNvPr id="11" name="テキスト ボックス 10">
            <a:extLst>
              <a:ext uri="{FF2B5EF4-FFF2-40B4-BE49-F238E27FC236}">
                <a16:creationId xmlns:a16="http://schemas.microsoft.com/office/drawing/2014/main" id="{0703CA51-FEEE-245C-CACF-885BF0EC4DBA}"/>
              </a:ext>
            </a:extLst>
          </p:cNvPr>
          <p:cNvSpPr txBox="1"/>
          <p:nvPr/>
        </p:nvSpPr>
        <p:spPr>
          <a:xfrm>
            <a:off x="341566" y="5231958"/>
            <a:ext cx="3605594" cy="769441"/>
          </a:xfrm>
          <a:prstGeom prst="rect">
            <a:avLst/>
          </a:prstGeom>
          <a:solidFill>
            <a:schemeClr val="bg1"/>
          </a:solidFill>
          <a:ln w="34925">
            <a:solidFill>
              <a:srgbClr val="FFFF00"/>
            </a:solidFill>
          </a:ln>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ふるさと教育</a:t>
            </a:r>
          </a:p>
        </p:txBody>
      </p:sp>
      <p:sp>
        <p:nvSpPr>
          <p:cNvPr id="12" name="テキスト ボックス 11">
            <a:extLst>
              <a:ext uri="{FF2B5EF4-FFF2-40B4-BE49-F238E27FC236}">
                <a16:creationId xmlns:a16="http://schemas.microsoft.com/office/drawing/2014/main" id="{0A1E5EEC-FB82-1558-70D4-02FE6CDDE317}"/>
              </a:ext>
            </a:extLst>
          </p:cNvPr>
          <p:cNvSpPr txBox="1"/>
          <p:nvPr/>
        </p:nvSpPr>
        <p:spPr>
          <a:xfrm>
            <a:off x="5597757" y="6063847"/>
            <a:ext cx="2498287" cy="769441"/>
          </a:xfrm>
          <a:prstGeom prst="rect">
            <a:avLst/>
          </a:prstGeom>
          <a:solidFill>
            <a:schemeClr val="bg1"/>
          </a:solidFill>
          <a:ln w="34925">
            <a:solidFill>
              <a:srgbClr val="FFFF00"/>
            </a:solidFill>
          </a:ln>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安全教育</a:t>
            </a:r>
          </a:p>
        </p:txBody>
      </p:sp>
      <p:sp>
        <p:nvSpPr>
          <p:cNvPr id="13" name="テキスト ボックス 12">
            <a:extLst>
              <a:ext uri="{FF2B5EF4-FFF2-40B4-BE49-F238E27FC236}">
                <a16:creationId xmlns:a16="http://schemas.microsoft.com/office/drawing/2014/main" id="{ABC9B335-2C8B-12BC-58E6-59A85E8BC657}"/>
              </a:ext>
            </a:extLst>
          </p:cNvPr>
          <p:cNvSpPr txBox="1"/>
          <p:nvPr/>
        </p:nvSpPr>
        <p:spPr>
          <a:xfrm>
            <a:off x="7967551" y="5224689"/>
            <a:ext cx="3938699" cy="769441"/>
          </a:xfrm>
          <a:prstGeom prst="rect">
            <a:avLst/>
          </a:prstGeom>
          <a:solidFill>
            <a:schemeClr val="bg1"/>
          </a:solidFill>
          <a:ln w="34925">
            <a:solidFill>
              <a:srgbClr val="FFFF00"/>
            </a:solidFill>
          </a:ln>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国際理解教育</a:t>
            </a:r>
          </a:p>
        </p:txBody>
      </p:sp>
      <p:sp>
        <p:nvSpPr>
          <p:cNvPr id="14" name="テキスト ボックス 13">
            <a:extLst>
              <a:ext uri="{FF2B5EF4-FFF2-40B4-BE49-F238E27FC236}">
                <a16:creationId xmlns:a16="http://schemas.microsoft.com/office/drawing/2014/main" id="{7C2E6939-E0A7-A060-357A-71FDD98F6D8E}"/>
              </a:ext>
            </a:extLst>
          </p:cNvPr>
          <p:cNvSpPr txBox="1"/>
          <p:nvPr/>
        </p:nvSpPr>
        <p:spPr>
          <a:xfrm>
            <a:off x="8251631" y="6051135"/>
            <a:ext cx="2498287" cy="769441"/>
          </a:xfrm>
          <a:prstGeom prst="rect">
            <a:avLst/>
          </a:prstGeom>
          <a:solidFill>
            <a:schemeClr val="bg1"/>
          </a:solidFill>
          <a:ln w="34925">
            <a:solidFill>
              <a:srgbClr val="FFFF00"/>
            </a:solidFill>
          </a:ln>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防災教育</a:t>
            </a:r>
          </a:p>
        </p:txBody>
      </p:sp>
      <p:sp>
        <p:nvSpPr>
          <p:cNvPr id="2" name="コンテンツ プレースホルダー 2">
            <a:extLst>
              <a:ext uri="{FF2B5EF4-FFF2-40B4-BE49-F238E27FC236}">
                <a16:creationId xmlns:a16="http://schemas.microsoft.com/office/drawing/2014/main" id="{F1E0BBA3-5995-D003-0C26-C104A610EAC4}"/>
              </a:ext>
            </a:extLst>
          </p:cNvPr>
          <p:cNvSpPr>
            <a:spLocks noGrp="1"/>
          </p:cNvSpPr>
          <p:nvPr>
            <p:ph idx="1"/>
          </p:nvPr>
        </p:nvSpPr>
        <p:spPr>
          <a:xfrm>
            <a:off x="216336" y="13332"/>
            <a:ext cx="11278977" cy="525934"/>
          </a:xfrm>
          <a:noFill/>
        </p:spPr>
        <p:txBody>
          <a:bodyPr>
            <a:noAutofit/>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③コミュニティ・スクールを生かした総合的な学習の時間の充実</a:t>
            </a:r>
          </a:p>
        </p:txBody>
      </p:sp>
    </p:spTree>
    <p:extLst>
      <p:ext uri="{BB962C8B-B14F-4D97-AF65-F5344CB8AC3E}">
        <p14:creationId xmlns:p14="http://schemas.microsoft.com/office/powerpoint/2010/main" val="1739725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34958DF-1890-6FAB-FCEF-C55EC1A48142}"/>
              </a:ext>
            </a:extLst>
          </p:cNvPr>
          <p:cNvSpPr txBox="1"/>
          <p:nvPr/>
        </p:nvSpPr>
        <p:spPr>
          <a:xfrm>
            <a:off x="1550505" y="620030"/>
            <a:ext cx="6252698" cy="584775"/>
          </a:xfrm>
          <a:prstGeom prst="rect">
            <a:avLst/>
          </a:prstGeom>
          <a:noFill/>
        </p:spPr>
        <p:txBody>
          <a:bodyPr wrap="square" rtlCol="0">
            <a:spAutoFit/>
          </a:bodyPr>
          <a:lstStyle/>
          <a:p>
            <a:pPr algn="l"/>
            <a:r>
              <a:rPr lang="ja-JP" altLang="en-US" sz="3200" b="1" dirty="0">
                <a:latin typeface="UD デジタル 教科書体 NP-B" panose="02020700000000000000" pitchFamily="18" charset="-128"/>
                <a:ea typeface="UD デジタル 教科書体 NP-B" panose="02020700000000000000" pitchFamily="18" charset="-128"/>
              </a:rPr>
              <a:t>総合的な学習の時間　第</a:t>
            </a:r>
            <a:r>
              <a:rPr lang="en-US" altLang="ja-JP" sz="3200" b="1" dirty="0">
                <a:latin typeface="UD デジタル 教科書体 NP-B" panose="02020700000000000000" pitchFamily="18" charset="-128"/>
                <a:ea typeface="UD デジタル 教科書体 NP-B" panose="02020700000000000000" pitchFamily="18" charset="-128"/>
              </a:rPr>
              <a:t>1</a:t>
            </a:r>
            <a:r>
              <a:rPr lang="ja-JP" altLang="en-US" sz="3200" b="1" dirty="0">
                <a:latin typeface="UD デジタル 教科書体 NP-B" panose="02020700000000000000" pitchFamily="18" charset="-128"/>
                <a:ea typeface="UD デジタル 教科書体 NP-B" panose="02020700000000000000" pitchFamily="18" charset="-128"/>
              </a:rPr>
              <a:t>の目標</a:t>
            </a:r>
          </a:p>
        </p:txBody>
      </p:sp>
      <p:grpSp>
        <p:nvGrpSpPr>
          <p:cNvPr id="3" name="グループ化 2">
            <a:extLst>
              <a:ext uri="{FF2B5EF4-FFF2-40B4-BE49-F238E27FC236}">
                <a16:creationId xmlns:a16="http://schemas.microsoft.com/office/drawing/2014/main" id="{D71D93BB-5547-08CA-AD96-AD382290259C}"/>
              </a:ext>
            </a:extLst>
          </p:cNvPr>
          <p:cNvGrpSpPr/>
          <p:nvPr/>
        </p:nvGrpSpPr>
        <p:grpSpPr>
          <a:xfrm>
            <a:off x="367638" y="2631048"/>
            <a:ext cx="11735024" cy="1328410"/>
            <a:chOff x="367638" y="2500418"/>
            <a:chExt cx="11735024" cy="1328410"/>
          </a:xfrm>
        </p:grpSpPr>
        <p:sp>
          <p:nvSpPr>
            <p:cNvPr id="5" name="テキスト ボックス 4">
              <a:extLst>
                <a:ext uri="{FF2B5EF4-FFF2-40B4-BE49-F238E27FC236}">
                  <a16:creationId xmlns:a16="http://schemas.microsoft.com/office/drawing/2014/main" id="{4C168421-F931-0E54-BF25-1E1FAEBCC5D8}"/>
                </a:ext>
              </a:extLst>
            </p:cNvPr>
            <p:cNvSpPr txBox="1"/>
            <p:nvPr/>
          </p:nvSpPr>
          <p:spPr>
            <a:xfrm>
              <a:off x="367638" y="2500418"/>
              <a:ext cx="11620500" cy="1327671"/>
            </a:xfrm>
            <a:prstGeom prst="rect">
              <a:avLst/>
            </a:prstGeom>
            <a:solidFill>
              <a:schemeClr val="bg1"/>
            </a:solidFill>
            <a:ln w="12700">
              <a:solidFill>
                <a:schemeClr val="tx1"/>
              </a:solidFill>
            </a:ln>
          </p:spPr>
          <p:txBody>
            <a:bodyPr wrap="square" rtlCol="0">
              <a:spAutoFit/>
            </a:bodyPr>
            <a:lstStyle/>
            <a:p>
              <a:pPr algn="just">
                <a:lnSpc>
                  <a:spcPts val="3200"/>
                </a:lnSpc>
              </a:pPr>
              <a:r>
                <a:rPr lang="en-US" altLang="ja-JP" sz="2900" b="1" dirty="0">
                  <a:latin typeface="UD デジタル 教科書体 NP-B" panose="02020700000000000000" pitchFamily="18" charset="-128"/>
                  <a:ea typeface="UD デジタル 教科書体 NP-B" panose="02020700000000000000" pitchFamily="18" charset="-128"/>
                </a:rPr>
                <a:t>⑴</a:t>
              </a:r>
              <a:r>
                <a:rPr lang="ja-JP" altLang="en-US" sz="2900" b="1" dirty="0">
                  <a:latin typeface="UD デジタル 教科書体 NP-B" panose="02020700000000000000" pitchFamily="18" charset="-128"/>
                  <a:ea typeface="UD デジタル 教科書体 NP-B" panose="02020700000000000000" pitchFamily="18" charset="-128"/>
                </a:rPr>
                <a:t>　</a:t>
              </a:r>
              <a:r>
                <a:rPr lang="ja-JP" altLang="en-US" sz="2900" b="1" dirty="0">
                  <a:latin typeface="UD デジタル 教科書体 NK" panose="02020400000000000000" pitchFamily="18" charset="-128"/>
                  <a:ea typeface="UD デジタル 教科書体 NK" panose="02020400000000000000" pitchFamily="18" charset="-128"/>
                </a:rPr>
                <a:t>探究的な学習の過程において、課題の解決に必要な知識及び技能を　</a:t>
              </a:r>
              <a:endParaRPr lang="en-US" altLang="ja-JP" sz="2900" b="1" dirty="0">
                <a:latin typeface="UD デジタル 教科書体 NK" panose="02020400000000000000" pitchFamily="18" charset="-128"/>
                <a:ea typeface="UD デジタル 教科書体 NK" panose="02020400000000000000" pitchFamily="18" charset="-128"/>
              </a:endParaRPr>
            </a:p>
            <a:p>
              <a:pPr algn="just">
                <a:lnSpc>
                  <a:spcPts val="3200"/>
                </a:lnSpc>
              </a:pPr>
              <a:r>
                <a:rPr lang="ja-JP" altLang="en-US" sz="2900" b="1" dirty="0">
                  <a:latin typeface="UD デジタル 教科書体 NK" panose="02020400000000000000" pitchFamily="18" charset="-128"/>
                  <a:ea typeface="UD デジタル 教科書体 NK" panose="02020400000000000000" pitchFamily="18" charset="-128"/>
                </a:rPr>
                <a:t>　 身に付け、課題に関わる概念を形成し、探究的な学習のよさを理解する　</a:t>
              </a:r>
              <a:endParaRPr lang="en-US" altLang="ja-JP" sz="2900" b="1" dirty="0">
                <a:latin typeface="UD デジタル 教科書体 NK" panose="02020400000000000000" pitchFamily="18" charset="-128"/>
                <a:ea typeface="UD デジタル 教科書体 NK" panose="02020400000000000000" pitchFamily="18" charset="-128"/>
              </a:endParaRPr>
            </a:p>
            <a:p>
              <a:pPr algn="just">
                <a:lnSpc>
                  <a:spcPts val="3200"/>
                </a:lnSpc>
              </a:pPr>
              <a:r>
                <a:rPr lang="ja-JP" altLang="en-US" sz="2900" b="1" dirty="0">
                  <a:latin typeface="UD デジタル 教科書体 NK" panose="02020400000000000000" pitchFamily="18" charset="-128"/>
                  <a:ea typeface="UD デジタル 教科書体 NK" panose="02020400000000000000" pitchFamily="18" charset="-128"/>
                </a:rPr>
                <a:t>　 ようにする。</a:t>
              </a:r>
            </a:p>
          </p:txBody>
        </p:sp>
        <p:sp>
          <p:nvSpPr>
            <p:cNvPr id="11" name="テキスト ボックス 10">
              <a:extLst>
                <a:ext uri="{FF2B5EF4-FFF2-40B4-BE49-F238E27FC236}">
                  <a16:creationId xmlns:a16="http://schemas.microsoft.com/office/drawing/2014/main" id="{B1FCB74F-43AF-1500-4398-6445E66C93F1}"/>
                </a:ext>
              </a:extLst>
            </p:cNvPr>
            <p:cNvSpPr txBox="1"/>
            <p:nvPr/>
          </p:nvSpPr>
          <p:spPr>
            <a:xfrm>
              <a:off x="9983005" y="3367163"/>
              <a:ext cx="2119657" cy="461665"/>
            </a:xfrm>
            <a:prstGeom prst="rect">
              <a:avLst/>
            </a:prstGeom>
            <a:noFill/>
          </p:spPr>
          <p:txBody>
            <a:bodyPr wrap="square" rtlCol="0">
              <a:spAutoFit/>
            </a:bodyPr>
            <a:lstStyle/>
            <a:p>
              <a:pPr algn="l"/>
              <a:r>
                <a:rPr lang="ja-JP" altLang="en-US" sz="2400" b="1" dirty="0">
                  <a:highlight>
                    <a:srgbClr val="02FCF6"/>
                  </a:highlight>
                  <a:latin typeface="UD デジタル 教科書体 NP-B" panose="02020700000000000000" pitchFamily="18" charset="-128"/>
                  <a:ea typeface="UD デジタル 教科書体 NP-B" panose="02020700000000000000" pitchFamily="18" charset="-128"/>
                </a:rPr>
                <a:t>知識及び技能</a:t>
              </a:r>
            </a:p>
          </p:txBody>
        </p:sp>
      </p:grpSp>
      <p:grpSp>
        <p:nvGrpSpPr>
          <p:cNvPr id="6" name="グループ化 5">
            <a:extLst>
              <a:ext uri="{FF2B5EF4-FFF2-40B4-BE49-F238E27FC236}">
                <a16:creationId xmlns:a16="http://schemas.microsoft.com/office/drawing/2014/main" id="{69B2DB26-AB29-E22E-12A6-D81590F07A81}"/>
              </a:ext>
            </a:extLst>
          </p:cNvPr>
          <p:cNvGrpSpPr/>
          <p:nvPr/>
        </p:nvGrpSpPr>
        <p:grpSpPr>
          <a:xfrm>
            <a:off x="366467" y="4038051"/>
            <a:ext cx="11762321" cy="1327671"/>
            <a:chOff x="366467" y="4038051"/>
            <a:chExt cx="11762321" cy="1327671"/>
          </a:xfrm>
        </p:grpSpPr>
        <p:sp>
          <p:nvSpPr>
            <p:cNvPr id="7" name="テキスト ボックス 6">
              <a:extLst>
                <a:ext uri="{FF2B5EF4-FFF2-40B4-BE49-F238E27FC236}">
                  <a16:creationId xmlns:a16="http://schemas.microsoft.com/office/drawing/2014/main" id="{168D51ED-1244-D3C8-076F-D598E90BC8A2}"/>
                </a:ext>
              </a:extLst>
            </p:cNvPr>
            <p:cNvSpPr txBox="1"/>
            <p:nvPr/>
          </p:nvSpPr>
          <p:spPr>
            <a:xfrm>
              <a:off x="366467" y="4038051"/>
              <a:ext cx="11620500" cy="1327671"/>
            </a:xfrm>
            <a:prstGeom prst="rect">
              <a:avLst/>
            </a:prstGeom>
            <a:solidFill>
              <a:schemeClr val="bg1"/>
            </a:solidFill>
            <a:ln w="6350">
              <a:solidFill>
                <a:schemeClr val="tx1"/>
              </a:solidFill>
            </a:ln>
          </p:spPr>
          <p:txBody>
            <a:bodyPr wrap="square" rtlCol="0">
              <a:spAutoFit/>
            </a:bodyPr>
            <a:lstStyle/>
            <a:p>
              <a:pPr algn="l">
                <a:lnSpc>
                  <a:spcPts val="3200"/>
                </a:lnSpc>
              </a:pPr>
              <a:r>
                <a:rPr lang="en-US" altLang="ja-JP" sz="2900" b="1" dirty="0">
                  <a:latin typeface="UD デジタル 教科書体 NP-B" panose="02020700000000000000" pitchFamily="18" charset="-128"/>
                  <a:ea typeface="UD デジタル 教科書体 NP-B" panose="02020700000000000000" pitchFamily="18" charset="-128"/>
                </a:rPr>
                <a:t>⑵</a:t>
              </a:r>
              <a:r>
                <a:rPr lang="ja-JP" altLang="en-US" sz="2900" b="1" dirty="0">
                  <a:latin typeface="UD デジタル 教科書体 NP-B" panose="02020700000000000000" pitchFamily="18" charset="-128"/>
                  <a:ea typeface="UD デジタル 教科書体 NP-B" panose="02020700000000000000" pitchFamily="18" charset="-128"/>
                </a:rPr>
                <a:t>　</a:t>
              </a:r>
              <a:r>
                <a:rPr lang="ja-JP" altLang="en-US" sz="2900" b="1" dirty="0">
                  <a:latin typeface="UD デジタル 教科書体 NK" panose="02020400000000000000" pitchFamily="18" charset="-128"/>
                  <a:ea typeface="UD デジタル 教科書体 NK" panose="02020400000000000000" pitchFamily="18" charset="-128"/>
                </a:rPr>
                <a:t>実社会や実生活の中から問いを見いだし、自分で課題を立て、情報を</a:t>
              </a:r>
              <a:endParaRPr lang="en-US" altLang="ja-JP" sz="2900" b="1" dirty="0">
                <a:latin typeface="UD デジタル 教科書体 NK" panose="02020400000000000000" pitchFamily="18" charset="-128"/>
                <a:ea typeface="UD デジタル 教科書体 NK" panose="02020400000000000000" pitchFamily="18" charset="-128"/>
              </a:endParaRPr>
            </a:p>
            <a:p>
              <a:pPr algn="l">
                <a:lnSpc>
                  <a:spcPts val="3200"/>
                </a:lnSpc>
              </a:pPr>
              <a:r>
                <a:rPr lang="ja-JP" altLang="en-US" sz="2900" b="1" dirty="0">
                  <a:latin typeface="UD デジタル 教科書体 NK" panose="02020400000000000000" pitchFamily="18" charset="-128"/>
                  <a:ea typeface="UD デジタル 教科書体 NK" panose="02020400000000000000" pitchFamily="18" charset="-128"/>
                </a:rPr>
                <a:t>　　集め、整理・分析して、まとめ・表現することができるようにする。</a:t>
              </a:r>
              <a:endParaRPr lang="en-US" altLang="ja-JP" sz="2900" b="1" dirty="0">
                <a:latin typeface="UD デジタル 教科書体 NK" panose="02020400000000000000" pitchFamily="18" charset="-128"/>
                <a:ea typeface="UD デジタル 教科書体 NK" panose="02020400000000000000" pitchFamily="18" charset="-128"/>
              </a:endParaRPr>
            </a:p>
            <a:p>
              <a:pPr algn="l">
                <a:lnSpc>
                  <a:spcPts val="3200"/>
                </a:lnSpc>
              </a:pPr>
              <a:endParaRPr lang="ja-JP" altLang="en-US" sz="2900" b="1" dirty="0">
                <a:latin typeface="UD デジタル 教科書体 NK" panose="02020400000000000000" pitchFamily="18" charset="-128"/>
                <a:ea typeface="UD デジタル 教科書体 NK" panose="02020400000000000000" pitchFamily="18" charset="-128"/>
              </a:endParaRPr>
            </a:p>
          </p:txBody>
        </p:sp>
        <p:sp>
          <p:nvSpPr>
            <p:cNvPr id="13" name="テキスト ボックス 12">
              <a:extLst>
                <a:ext uri="{FF2B5EF4-FFF2-40B4-BE49-F238E27FC236}">
                  <a16:creationId xmlns:a16="http://schemas.microsoft.com/office/drawing/2014/main" id="{795759C6-34A0-F049-F879-80348B039229}"/>
                </a:ext>
              </a:extLst>
            </p:cNvPr>
            <p:cNvSpPr txBox="1"/>
            <p:nvPr/>
          </p:nvSpPr>
          <p:spPr>
            <a:xfrm>
              <a:off x="8159572" y="4855430"/>
              <a:ext cx="3969216" cy="461665"/>
            </a:xfrm>
            <a:prstGeom prst="rect">
              <a:avLst/>
            </a:prstGeom>
            <a:noFill/>
          </p:spPr>
          <p:txBody>
            <a:bodyPr wrap="square" rtlCol="0">
              <a:spAutoFit/>
            </a:bodyPr>
            <a:lstStyle/>
            <a:p>
              <a:pPr algn="l"/>
              <a:r>
                <a:rPr lang="ja-JP" altLang="en-US" sz="2400" b="1" dirty="0">
                  <a:highlight>
                    <a:srgbClr val="02FCF6"/>
                  </a:highlight>
                  <a:latin typeface="UD デジタル 教科書体 NP-B" panose="02020700000000000000" pitchFamily="18" charset="-128"/>
                  <a:ea typeface="UD デジタル 教科書体 NP-B" panose="02020700000000000000" pitchFamily="18" charset="-128"/>
                </a:rPr>
                <a:t>思考力、判断力、表現力等</a:t>
              </a:r>
            </a:p>
          </p:txBody>
        </p:sp>
      </p:grpSp>
      <p:grpSp>
        <p:nvGrpSpPr>
          <p:cNvPr id="8" name="グループ化 7">
            <a:extLst>
              <a:ext uri="{FF2B5EF4-FFF2-40B4-BE49-F238E27FC236}">
                <a16:creationId xmlns:a16="http://schemas.microsoft.com/office/drawing/2014/main" id="{83061849-44E8-3EE8-B759-170FBCB20E74}"/>
              </a:ext>
            </a:extLst>
          </p:cNvPr>
          <p:cNvGrpSpPr/>
          <p:nvPr/>
        </p:nvGrpSpPr>
        <p:grpSpPr>
          <a:xfrm>
            <a:off x="373146" y="5445054"/>
            <a:ext cx="11818854" cy="1327671"/>
            <a:chOff x="373146" y="5445054"/>
            <a:chExt cx="11818854" cy="1327671"/>
          </a:xfrm>
        </p:grpSpPr>
        <p:sp>
          <p:nvSpPr>
            <p:cNvPr id="9" name="テキスト ボックス 8">
              <a:extLst>
                <a:ext uri="{FF2B5EF4-FFF2-40B4-BE49-F238E27FC236}">
                  <a16:creationId xmlns:a16="http://schemas.microsoft.com/office/drawing/2014/main" id="{3D8624DC-ABF6-C674-B7E5-79A0B16411A8}"/>
                </a:ext>
              </a:extLst>
            </p:cNvPr>
            <p:cNvSpPr txBox="1"/>
            <p:nvPr/>
          </p:nvSpPr>
          <p:spPr>
            <a:xfrm>
              <a:off x="373146" y="5445054"/>
              <a:ext cx="11620500" cy="1327671"/>
            </a:xfrm>
            <a:prstGeom prst="rect">
              <a:avLst/>
            </a:prstGeom>
            <a:solidFill>
              <a:schemeClr val="bg1"/>
            </a:solidFill>
            <a:ln w="6350">
              <a:solidFill>
                <a:schemeClr val="tx1"/>
              </a:solidFill>
            </a:ln>
          </p:spPr>
          <p:txBody>
            <a:bodyPr wrap="square" rtlCol="0">
              <a:spAutoFit/>
            </a:bodyPr>
            <a:lstStyle/>
            <a:p>
              <a:pPr algn="l">
                <a:lnSpc>
                  <a:spcPts val="3200"/>
                </a:lnSpc>
              </a:pPr>
              <a:r>
                <a:rPr lang="en-US" altLang="ja-JP" sz="2900" b="1" dirty="0">
                  <a:latin typeface="UD デジタル 教科書体 NP-B" panose="02020700000000000000" pitchFamily="18" charset="-128"/>
                  <a:ea typeface="UD デジタル 教科書体 NP-B" panose="02020700000000000000" pitchFamily="18" charset="-128"/>
                </a:rPr>
                <a:t>⑶</a:t>
              </a:r>
              <a:r>
                <a:rPr lang="ja-JP" altLang="en-US" sz="2900" b="1" dirty="0">
                  <a:latin typeface="UD デジタル 教科書体 NP-B" panose="02020700000000000000" pitchFamily="18" charset="-128"/>
                  <a:ea typeface="UD デジタル 教科書体 NP-B" panose="02020700000000000000" pitchFamily="18" charset="-128"/>
                </a:rPr>
                <a:t>　</a:t>
              </a:r>
              <a:r>
                <a:rPr lang="ja-JP" altLang="en-US" sz="2900" b="1" dirty="0">
                  <a:latin typeface="UD デジタル 教科書体 NK" panose="02020400000000000000" pitchFamily="18" charset="-128"/>
                  <a:ea typeface="UD デジタル 教科書体 NK" panose="02020400000000000000" pitchFamily="18" charset="-128"/>
                </a:rPr>
                <a:t>探究的な学習に主体的・協働的に取り組むとともに、互いのよさを生</a:t>
              </a:r>
              <a:endParaRPr lang="en-US" altLang="ja-JP" sz="2900" b="1" dirty="0">
                <a:latin typeface="UD デジタル 教科書体 NK" panose="02020400000000000000" pitchFamily="18" charset="-128"/>
                <a:ea typeface="UD デジタル 教科書体 NK" panose="02020400000000000000" pitchFamily="18" charset="-128"/>
              </a:endParaRPr>
            </a:p>
            <a:p>
              <a:pPr algn="l">
                <a:lnSpc>
                  <a:spcPts val="3200"/>
                </a:lnSpc>
              </a:pPr>
              <a:r>
                <a:rPr lang="ja-JP" altLang="en-US" sz="2900" b="1" dirty="0">
                  <a:latin typeface="UD デジタル 教科書体 NK" panose="02020400000000000000" pitchFamily="18" charset="-128"/>
                  <a:ea typeface="UD デジタル 教科書体 NK" panose="02020400000000000000" pitchFamily="18" charset="-128"/>
                </a:rPr>
                <a:t>　　かしながら、積極的に社会に参画しようとする態度を養う。</a:t>
              </a:r>
            </a:p>
            <a:p>
              <a:pPr algn="l">
                <a:lnSpc>
                  <a:spcPts val="3200"/>
                </a:lnSpc>
              </a:pPr>
              <a:r>
                <a:rPr lang="ja-JP" altLang="en-US" sz="2900" b="1" dirty="0">
                  <a:latin typeface="UD デジタル 教科書体 NP-B" panose="02020700000000000000" pitchFamily="18" charset="-128"/>
                  <a:ea typeface="UD デジタル 教科書体 NP-B" panose="02020700000000000000" pitchFamily="18" charset="-128"/>
                </a:rPr>
                <a:t>　　　　　　　　　　　　　　　　　　</a:t>
              </a:r>
            </a:p>
          </p:txBody>
        </p:sp>
        <p:sp>
          <p:nvSpPr>
            <p:cNvPr id="15" name="テキスト ボックス 14">
              <a:extLst>
                <a:ext uri="{FF2B5EF4-FFF2-40B4-BE49-F238E27FC236}">
                  <a16:creationId xmlns:a16="http://schemas.microsoft.com/office/drawing/2014/main" id="{5D0D940B-33F3-1075-2660-13FBB92FD032}"/>
                </a:ext>
              </a:extLst>
            </p:cNvPr>
            <p:cNvSpPr txBox="1"/>
            <p:nvPr/>
          </p:nvSpPr>
          <p:spPr>
            <a:xfrm>
              <a:off x="8159572" y="6261358"/>
              <a:ext cx="4032428" cy="461665"/>
            </a:xfrm>
            <a:prstGeom prst="rect">
              <a:avLst/>
            </a:prstGeom>
            <a:noFill/>
          </p:spPr>
          <p:txBody>
            <a:bodyPr wrap="square" rtlCol="0">
              <a:spAutoFit/>
            </a:bodyPr>
            <a:lstStyle/>
            <a:p>
              <a:pPr algn="l"/>
              <a:r>
                <a:rPr lang="ja-JP" altLang="en-US" sz="2400" b="1" dirty="0">
                  <a:highlight>
                    <a:srgbClr val="02FCF6"/>
                  </a:highlight>
                  <a:latin typeface="UD デジタル 教科書体 NP-B" panose="02020700000000000000" pitchFamily="18" charset="-128"/>
                  <a:ea typeface="UD デジタル 教科書体 NP-B" panose="02020700000000000000" pitchFamily="18" charset="-128"/>
                </a:rPr>
                <a:t>学びに向かう力、人間性等</a:t>
              </a:r>
            </a:p>
          </p:txBody>
        </p:sp>
      </p:grpSp>
      <p:sp>
        <p:nvSpPr>
          <p:cNvPr id="17" name="テキスト ボックス 16">
            <a:extLst>
              <a:ext uri="{FF2B5EF4-FFF2-40B4-BE49-F238E27FC236}">
                <a16:creationId xmlns:a16="http://schemas.microsoft.com/office/drawing/2014/main" id="{5D6EB781-EEF7-5320-4E83-65CA4967ECD6}"/>
              </a:ext>
            </a:extLst>
          </p:cNvPr>
          <p:cNvSpPr txBox="1"/>
          <p:nvPr/>
        </p:nvSpPr>
        <p:spPr>
          <a:xfrm>
            <a:off x="347945" y="1177399"/>
            <a:ext cx="11496110" cy="1327671"/>
          </a:xfrm>
          <a:prstGeom prst="rect">
            <a:avLst/>
          </a:prstGeom>
          <a:solidFill>
            <a:schemeClr val="bg1"/>
          </a:solidFill>
          <a:ln w="38100">
            <a:solidFill>
              <a:srgbClr val="02FCF6"/>
            </a:solidFill>
          </a:ln>
        </p:spPr>
        <p:txBody>
          <a:bodyPr wrap="square" rtlCol="0">
            <a:spAutoFit/>
          </a:bodyPr>
          <a:lstStyle/>
          <a:p>
            <a:pPr algn="just">
              <a:lnSpc>
                <a:spcPts val="3200"/>
              </a:lnSpc>
            </a:pPr>
            <a:r>
              <a:rPr lang="ja-JP" altLang="en-US" sz="3000" b="1" dirty="0">
                <a:latin typeface="UD デジタル 教科書体 NK" panose="02020400000000000000" pitchFamily="18" charset="-128"/>
                <a:ea typeface="UD デジタル 教科書体 NK" panose="02020400000000000000" pitchFamily="18" charset="-128"/>
              </a:rPr>
              <a:t>　探究的な見方・考え方を働かせ、横断的・総合的な学習を行うことを通して、よりよく課題を解決し、自己の生き方を考えていくための資質・能力を次のとおり育成することを目指す。</a:t>
            </a:r>
          </a:p>
        </p:txBody>
      </p:sp>
      <p:sp>
        <p:nvSpPr>
          <p:cNvPr id="2" name="コンテンツ プレースホルダー 2">
            <a:extLst>
              <a:ext uri="{FF2B5EF4-FFF2-40B4-BE49-F238E27FC236}">
                <a16:creationId xmlns:a16="http://schemas.microsoft.com/office/drawing/2014/main" id="{E750AAAE-15D0-704B-D93F-6839D2843917}"/>
              </a:ext>
            </a:extLst>
          </p:cNvPr>
          <p:cNvSpPr>
            <a:spLocks noGrp="1"/>
          </p:cNvSpPr>
          <p:nvPr>
            <p:ph idx="1"/>
          </p:nvPr>
        </p:nvSpPr>
        <p:spPr>
          <a:xfrm>
            <a:off x="216337" y="13332"/>
            <a:ext cx="11252852" cy="410804"/>
          </a:xfrm>
          <a:noFill/>
        </p:spPr>
        <p:txBody>
          <a:bodyPr>
            <a:noAutofit/>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③コミュニティ・スクールを生かした総合的な学習の時間の充実</a:t>
            </a:r>
          </a:p>
        </p:txBody>
      </p:sp>
    </p:spTree>
    <p:extLst>
      <p:ext uri="{BB962C8B-B14F-4D97-AF65-F5344CB8AC3E}">
        <p14:creationId xmlns:p14="http://schemas.microsoft.com/office/powerpoint/2010/main" val="2451678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C168421-F931-0E54-BF25-1E1FAEBCC5D8}"/>
              </a:ext>
            </a:extLst>
          </p:cNvPr>
          <p:cNvSpPr txBox="1"/>
          <p:nvPr/>
        </p:nvSpPr>
        <p:spPr>
          <a:xfrm>
            <a:off x="1021838" y="4331398"/>
            <a:ext cx="9254997" cy="1200329"/>
          </a:xfrm>
          <a:prstGeom prst="rect">
            <a:avLst/>
          </a:prstGeom>
          <a:solidFill>
            <a:schemeClr val="bg1"/>
          </a:solidFill>
          <a:ln w="34925">
            <a:solidFill>
              <a:schemeClr val="tx1"/>
            </a:solidFill>
          </a:ln>
        </p:spPr>
        <p:txBody>
          <a:bodyPr wrap="square" rtlCol="0">
            <a:spAutoFit/>
          </a:bodyPr>
          <a:lstStyle/>
          <a:p>
            <a:pPr algn="l"/>
            <a:r>
              <a:rPr lang="ja-JP" altLang="en-US" sz="3600" b="1" dirty="0">
                <a:highlight>
                  <a:srgbClr val="00FFFF"/>
                </a:highlight>
                <a:latin typeface="UD デジタル 教科書体 NP-B" panose="02020700000000000000" pitchFamily="18" charset="-128"/>
                <a:ea typeface="UD デジタル 教科書体 NP-B" panose="02020700000000000000" pitchFamily="18" charset="-128"/>
              </a:rPr>
              <a:t>学校の「教育目標」</a:t>
            </a:r>
            <a:r>
              <a:rPr lang="ja-JP" altLang="en-US" sz="3600" b="1" dirty="0">
                <a:latin typeface="UD デジタル 教科書体 NP-B" panose="02020700000000000000" pitchFamily="18" charset="-128"/>
                <a:ea typeface="UD デジタル 教科書体 NP-B" panose="02020700000000000000" pitchFamily="18" charset="-128"/>
              </a:rPr>
              <a:t>を踏まえた</a:t>
            </a:r>
            <a:endParaRPr lang="en-US" altLang="ja-JP" sz="3600" b="1" dirty="0">
              <a:latin typeface="UD デジタル 教科書体 NP-B" panose="02020700000000000000" pitchFamily="18" charset="-128"/>
              <a:ea typeface="UD デジタル 教科書体 NP-B" panose="02020700000000000000" pitchFamily="18" charset="-128"/>
            </a:endParaRPr>
          </a:p>
          <a:p>
            <a:pPr algn="l"/>
            <a:r>
              <a:rPr lang="ja-JP" altLang="en-US" sz="3600" b="1" dirty="0">
                <a:latin typeface="UD デジタル 教科書体 NP-B" panose="02020700000000000000" pitchFamily="18" charset="-128"/>
                <a:ea typeface="UD デジタル 教科書体 NP-B" panose="02020700000000000000" pitchFamily="18" charset="-128"/>
              </a:rPr>
              <a:t>　　　　　　　</a:t>
            </a:r>
            <a:r>
              <a:rPr lang="ja-JP" altLang="en-US" sz="3600" b="1" dirty="0">
                <a:highlight>
                  <a:srgbClr val="00FFFF"/>
                </a:highlight>
                <a:latin typeface="UD デジタル 教科書体 NP-B" panose="02020700000000000000" pitchFamily="18" charset="-128"/>
                <a:ea typeface="UD デジタル 教科書体 NP-B" panose="02020700000000000000" pitchFamily="18" charset="-128"/>
              </a:rPr>
              <a:t>地域と共有する基本的方針</a:t>
            </a:r>
          </a:p>
        </p:txBody>
      </p:sp>
      <p:sp>
        <p:nvSpPr>
          <p:cNvPr id="9" name="テキスト ボックス 8">
            <a:extLst>
              <a:ext uri="{FF2B5EF4-FFF2-40B4-BE49-F238E27FC236}">
                <a16:creationId xmlns:a16="http://schemas.microsoft.com/office/drawing/2014/main" id="{3D8624DC-ABF6-C674-B7E5-79A0B16411A8}"/>
              </a:ext>
            </a:extLst>
          </p:cNvPr>
          <p:cNvSpPr txBox="1"/>
          <p:nvPr/>
        </p:nvSpPr>
        <p:spPr>
          <a:xfrm>
            <a:off x="1021839" y="6054850"/>
            <a:ext cx="9254996" cy="646331"/>
          </a:xfrm>
          <a:prstGeom prst="rect">
            <a:avLst/>
          </a:prstGeom>
          <a:solidFill>
            <a:schemeClr val="bg1"/>
          </a:solidFill>
          <a:ln w="34925">
            <a:solidFill>
              <a:schemeClr val="tx1"/>
            </a:solidFill>
          </a:ln>
        </p:spPr>
        <p:txBody>
          <a:bodyPr wrap="square" rtlCol="0">
            <a:spAutoFit/>
          </a:bodyPr>
          <a:lstStyle/>
          <a:p>
            <a:pPr algn="ctr"/>
            <a:r>
              <a:rPr lang="ja-JP" altLang="en-US" sz="3600" b="1" dirty="0">
                <a:latin typeface="UD デジタル 教科書体 NP-B" panose="02020700000000000000" pitchFamily="18" charset="-128"/>
                <a:ea typeface="UD デジタル 教科書体 NP-B" panose="02020700000000000000" pitchFamily="18" charset="-128"/>
              </a:rPr>
              <a:t>総合的な学習の時間の目標</a:t>
            </a:r>
            <a:r>
              <a:rPr lang="ja-JP" altLang="en-US" sz="3600" b="1" dirty="0">
                <a:highlight>
                  <a:srgbClr val="00FFFF"/>
                </a:highlight>
                <a:latin typeface="UD デジタル 教科書体 NP-B" panose="02020700000000000000" pitchFamily="18" charset="-128"/>
                <a:ea typeface="UD デジタル 教科書体 NP-B" panose="02020700000000000000" pitchFamily="18" charset="-128"/>
              </a:rPr>
              <a:t>（第</a:t>
            </a:r>
            <a:r>
              <a:rPr lang="en-US" altLang="ja-JP" sz="3600" b="1" dirty="0">
                <a:highlight>
                  <a:srgbClr val="00FFFF"/>
                </a:highlight>
                <a:latin typeface="UD デジタル 教科書体 NP-B" panose="02020700000000000000" pitchFamily="18" charset="-128"/>
                <a:ea typeface="UD デジタル 教科書体 NP-B" panose="02020700000000000000" pitchFamily="18" charset="-128"/>
              </a:rPr>
              <a:t>1</a:t>
            </a:r>
            <a:r>
              <a:rPr lang="ja-JP" altLang="en-US" sz="3600" b="1" dirty="0">
                <a:highlight>
                  <a:srgbClr val="00FFFF"/>
                </a:highlight>
                <a:latin typeface="UD デジタル 教科書体 NP-B" panose="02020700000000000000" pitchFamily="18" charset="-128"/>
                <a:ea typeface="UD デジタル 教科書体 NP-B" panose="02020700000000000000" pitchFamily="18" charset="-128"/>
              </a:rPr>
              <a:t>の目標）</a:t>
            </a:r>
            <a:r>
              <a:rPr lang="ja-JP" altLang="en-US" sz="3600" b="1" dirty="0">
                <a:highlight>
                  <a:srgbClr val="FFFF00"/>
                </a:highlight>
                <a:latin typeface="UD デジタル 教科書体 NP-B" panose="02020700000000000000" pitchFamily="18" charset="-128"/>
                <a:ea typeface="UD デジタル 教科書体 NP-B" panose="02020700000000000000" pitchFamily="18" charset="-128"/>
              </a:rPr>
              <a:t>　　　　　</a:t>
            </a:r>
            <a:r>
              <a:rPr lang="ja-JP" altLang="en-US" sz="3600" b="1" dirty="0">
                <a:latin typeface="UD デジタル 教科書体 NP-B" panose="02020700000000000000" pitchFamily="18" charset="-128"/>
                <a:ea typeface="UD デジタル 教科書体 NP-B" panose="02020700000000000000" pitchFamily="18" charset="-128"/>
              </a:rPr>
              <a:t>　　　　　　　　　　　</a:t>
            </a:r>
          </a:p>
        </p:txBody>
      </p:sp>
      <p:sp>
        <p:nvSpPr>
          <p:cNvPr id="8" name="テキスト ボックス 7">
            <a:extLst>
              <a:ext uri="{FF2B5EF4-FFF2-40B4-BE49-F238E27FC236}">
                <a16:creationId xmlns:a16="http://schemas.microsoft.com/office/drawing/2014/main" id="{CE1A42C1-071C-5F9D-389B-5CE5FECD1D1A}"/>
              </a:ext>
            </a:extLst>
          </p:cNvPr>
          <p:cNvSpPr txBox="1"/>
          <p:nvPr/>
        </p:nvSpPr>
        <p:spPr>
          <a:xfrm>
            <a:off x="1052047" y="2636043"/>
            <a:ext cx="9224789" cy="1150251"/>
          </a:xfrm>
          <a:prstGeom prst="rect">
            <a:avLst/>
          </a:prstGeom>
          <a:solidFill>
            <a:schemeClr val="bg1"/>
          </a:solidFill>
          <a:ln w="34925">
            <a:solidFill>
              <a:schemeClr val="tx1"/>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ja-JP" altLang="en-US" sz="3600" b="1" dirty="0">
                <a:highlight>
                  <a:srgbClr val="00FFFF"/>
                </a:highlight>
                <a:latin typeface="UD デジタル 教科書体 NP-B" panose="02020700000000000000" pitchFamily="18" charset="-128"/>
                <a:ea typeface="UD デジタル 教科書体 NP-B" panose="02020700000000000000" pitchFamily="18" charset="-128"/>
              </a:rPr>
              <a:t>各学校における総合的な学習の時間の目標</a:t>
            </a:r>
            <a:endParaRPr lang="en-US" altLang="ja-JP" sz="3600" b="1" dirty="0">
              <a:highlight>
                <a:srgbClr val="00FFFF"/>
              </a:highlight>
              <a:latin typeface="UD デジタル 教科書体 NP-B" panose="02020700000000000000" pitchFamily="18" charset="-128"/>
              <a:ea typeface="UD デジタル 教科書体 NP-B" panose="02020700000000000000" pitchFamily="18" charset="-128"/>
            </a:endParaRPr>
          </a:p>
          <a:p>
            <a:pPr algn="l">
              <a:lnSpc>
                <a:spcPct val="150000"/>
              </a:lnSpc>
            </a:pPr>
            <a:r>
              <a:rPr lang="ja-JP" altLang="en-US" sz="2400" b="1" dirty="0">
                <a:latin typeface="UD デジタル 教科書体 NP-B" panose="02020700000000000000" pitchFamily="18" charset="-128"/>
                <a:ea typeface="UD デジタル 教科書体 NP-B" panose="02020700000000000000" pitchFamily="18" charset="-128"/>
              </a:rPr>
              <a:t>各学校が総合的な学習の時間で育成することを目指す資質・能力</a:t>
            </a:r>
            <a:endParaRPr lang="en-US" altLang="ja-JP" sz="2400" b="1" dirty="0">
              <a:latin typeface="UD デジタル 教科書体 NP-B" panose="02020700000000000000" pitchFamily="18" charset="-128"/>
              <a:ea typeface="UD デジタル 教科書体 NP-B" panose="02020700000000000000" pitchFamily="18" charset="-128"/>
            </a:endParaRPr>
          </a:p>
        </p:txBody>
      </p:sp>
      <p:grpSp>
        <p:nvGrpSpPr>
          <p:cNvPr id="6" name="グループ化 5">
            <a:extLst>
              <a:ext uri="{FF2B5EF4-FFF2-40B4-BE49-F238E27FC236}">
                <a16:creationId xmlns:a16="http://schemas.microsoft.com/office/drawing/2014/main" id="{B73C9593-B029-C885-697F-202B3F289080}"/>
              </a:ext>
            </a:extLst>
          </p:cNvPr>
          <p:cNvGrpSpPr/>
          <p:nvPr/>
        </p:nvGrpSpPr>
        <p:grpSpPr>
          <a:xfrm>
            <a:off x="9896512" y="2967278"/>
            <a:ext cx="1170151" cy="3967226"/>
            <a:chOff x="9742024" y="2978331"/>
            <a:chExt cx="1170151" cy="3967226"/>
          </a:xfrm>
          <a:solidFill>
            <a:schemeClr val="bg2">
              <a:lumMod val="75000"/>
            </a:schemeClr>
          </a:solidFill>
        </p:grpSpPr>
        <p:sp>
          <p:nvSpPr>
            <p:cNvPr id="16" name="矢印: 折線 15">
              <a:extLst>
                <a:ext uri="{FF2B5EF4-FFF2-40B4-BE49-F238E27FC236}">
                  <a16:creationId xmlns:a16="http://schemas.microsoft.com/office/drawing/2014/main" id="{C684F134-D149-300D-35D0-97C193D028C1}"/>
                </a:ext>
              </a:extLst>
            </p:cNvPr>
            <p:cNvSpPr/>
            <p:nvPr/>
          </p:nvSpPr>
          <p:spPr>
            <a:xfrm flipH="1">
              <a:off x="9742024" y="2978331"/>
              <a:ext cx="1015662" cy="3496636"/>
            </a:xfrm>
            <a:prstGeom prst="bentArrow">
              <a:avLst>
                <a:gd name="adj1" fmla="val 30810"/>
                <a:gd name="adj2" fmla="val 33360"/>
                <a:gd name="adj3" fmla="val 36575"/>
                <a:gd name="adj4" fmla="val 45036"/>
              </a:avLst>
            </a:prstGeom>
            <a:grp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18" name="減算記号 17">
              <a:extLst>
                <a:ext uri="{FF2B5EF4-FFF2-40B4-BE49-F238E27FC236}">
                  <a16:creationId xmlns:a16="http://schemas.microsoft.com/office/drawing/2014/main" id="{5DEF9962-044E-D6A7-EB23-11ABCC2FA0FB}"/>
                </a:ext>
              </a:extLst>
            </p:cNvPr>
            <p:cNvSpPr/>
            <p:nvPr/>
          </p:nvSpPr>
          <p:spPr>
            <a:xfrm>
              <a:off x="9816800" y="5810473"/>
              <a:ext cx="1095375" cy="1135084"/>
            </a:xfrm>
            <a:prstGeom prst="mathMinus">
              <a:avLst/>
            </a:prstGeom>
            <a:grp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grpSp>
      <p:sp>
        <p:nvSpPr>
          <p:cNvPr id="19" name="テキスト ボックス 18">
            <a:extLst>
              <a:ext uri="{FF2B5EF4-FFF2-40B4-BE49-F238E27FC236}">
                <a16:creationId xmlns:a16="http://schemas.microsoft.com/office/drawing/2014/main" id="{FB42327C-F613-7162-B522-D7101B0F744D}"/>
              </a:ext>
            </a:extLst>
          </p:cNvPr>
          <p:cNvSpPr txBox="1"/>
          <p:nvPr/>
        </p:nvSpPr>
        <p:spPr>
          <a:xfrm>
            <a:off x="11066664" y="280200"/>
            <a:ext cx="1015663" cy="6516805"/>
          </a:xfrm>
          <a:prstGeom prst="rect">
            <a:avLst/>
          </a:prstGeom>
          <a:solidFill>
            <a:schemeClr val="bg1"/>
          </a:solidFill>
          <a:ln w="38100">
            <a:solidFill>
              <a:srgbClr val="02FCF6"/>
            </a:solidFill>
          </a:ln>
        </p:spPr>
        <p:txBody>
          <a:bodyPr vert="eaVert" wrap="square" rtlCol="0">
            <a:spAutoFit/>
          </a:bodyPr>
          <a:lstStyle/>
          <a:p>
            <a:pPr algn="l"/>
            <a:r>
              <a:rPr lang="ja-JP" altLang="en-US" sz="2700" b="1" dirty="0">
                <a:solidFill>
                  <a:srgbClr val="FF0000"/>
                </a:solidFill>
                <a:latin typeface="UD デジタル 教科書体 NK" panose="02020400000000000000" pitchFamily="18" charset="-128"/>
                <a:ea typeface="UD デジタル 教科書体 NK" panose="02020400000000000000" pitchFamily="18" charset="-128"/>
              </a:rPr>
              <a:t>第一の目標を踏まえ、</a:t>
            </a:r>
            <a:r>
              <a:rPr lang="ja-JP" altLang="en-US" sz="2700" b="1" dirty="0">
                <a:latin typeface="UD デジタル 教科書体 NK" panose="02020400000000000000" pitchFamily="18" charset="-128"/>
                <a:ea typeface="UD デジタル 教科書体 NK" panose="02020400000000000000" pitchFamily="18" charset="-128"/>
              </a:rPr>
              <a:t>各学校の総合的な学習の時間の目標を定め、達成を目指す</a:t>
            </a:r>
          </a:p>
        </p:txBody>
      </p:sp>
      <p:sp>
        <p:nvSpPr>
          <p:cNvPr id="15" name="矢印: 上 14">
            <a:extLst>
              <a:ext uri="{FF2B5EF4-FFF2-40B4-BE49-F238E27FC236}">
                <a16:creationId xmlns:a16="http://schemas.microsoft.com/office/drawing/2014/main" id="{C0D01276-E7DD-C891-E3D6-0D68B1750BA1}"/>
              </a:ext>
            </a:extLst>
          </p:cNvPr>
          <p:cNvSpPr/>
          <p:nvPr/>
        </p:nvSpPr>
        <p:spPr>
          <a:xfrm>
            <a:off x="4502296" y="2095304"/>
            <a:ext cx="1015663" cy="501550"/>
          </a:xfrm>
          <a:prstGeom prst="upArrow">
            <a:avLst>
              <a:gd name="adj1" fmla="val 53276"/>
              <a:gd name="adj2" fmla="val 50000"/>
            </a:avLst>
          </a:prstGeom>
          <a:solidFill>
            <a:schemeClr val="bg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20" name="テキスト ボックス 19">
            <a:extLst>
              <a:ext uri="{FF2B5EF4-FFF2-40B4-BE49-F238E27FC236}">
                <a16:creationId xmlns:a16="http://schemas.microsoft.com/office/drawing/2014/main" id="{D9CE8A2F-3F97-625D-53AA-4FCA041B4A8B}"/>
              </a:ext>
            </a:extLst>
          </p:cNvPr>
          <p:cNvSpPr txBox="1"/>
          <p:nvPr/>
        </p:nvSpPr>
        <p:spPr>
          <a:xfrm>
            <a:off x="1747356" y="685097"/>
            <a:ext cx="8529479" cy="1384995"/>
          </a:xfrm>
          <a:prstGeom prst="rect">
            <a:avLst/>
          </a:prstGeom>
          <a:solidFill>
            <a:schemeClr val="bg1"/>
          </a:solidFill>
          <a:ln w="34925">
            <a:solidFill>
              <a:schemeClr val="tx1"/>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ja-JP" altLang="en-US" sz="3600" b="1" dirty="0">
                <a:highlight>
                  <a:srgbClr val="FFFF00"/>
                </a:highlight>
                <a:latin typeface="UD デジタル 教科書体 NP-B" panose="02020700000000000000" pitchFamily="18" charset="-128"/>
                <a:ea typeface="UD デジタル 教科書体 NP-B" panose="02020700000000000000" pitchFamily="18" charset="-128"/>
              </a:rPr>
              <a:t>各学校において定める学習内容</a:t>
            </a:r>
            <a:endParaRPr lang="en-US" altLang="ja-JP" sz="3600" b="1" dirty="0">
              <a:highlight>
                <a:srgbClr val="FFFF00"/>
              </a:highlight>
              <a:latin typeface="UD デジタル 教科書体 NP-B" panose="02020700000000000000" pitchFamily="18" charset="-128"/>
              <a:ea typeface="UD デジタル 教科書体 NP-B" panose="02020700000000000000" pitchFamily="18" charset="-128"/>
            </a:endParaRPr>
          </a:p>
          <a:p>
            <a:pPr algn="l"/>
            <a:r>
              <a:rPr lang="ja-JP" altLang="en-US" sz="2400" b="1" dirty="0">
                <a:latin typeface="UD デジタル 教科書体 NP-B" panose="02020700000000000000" pitchFamily="18" charset="-128"/>
                <a:ea typeface="UD デジタル 教科書体 NP-B" panose="02020700000000000000" pitchFamily="18" charset="-128"/>
              </a:rPr>
              <a:t>・目標を実現するにふさわしい探究課題</a:t>
            </a:r>
            <a:endParaRPr lang="en-US" altLang="ja-JP" sz="2400" b="1" dirty="0">
              <a:latin typeface="UD デジタル 教科書体 NP-B" panose="02020700000000000000" pitchFamily="18" charset="-128"/>
              <a:ea typeface="UD デジタル 教科書体 NP-B" panose="02020700000000000000" pitchFamily="18" charset="-128"/>
            </a:endParaRPr>
          </a:p>
          <a:p>
            <a:pPr algn="l"/>
            <a:r>
              <a:rPr lang="ja-JP" altLang="en-US" sz="2400" b="1" dirty="0">
                <a:latin typeface="UD デジタル 教科書体 NP-B" panose="02020700000000000000" pitchFamily="18" charset="-128"/>
                <a:ea typeface="UD デジタル 教科書体 NP-B" panose="02020700000000000000" pitchFamily="18" charset="-128"/>
              </a:rPr>
              <a:t>・探究課題の解決を通して育成を目指す具体的な資質・能力</a:t>
            </a:r>
            <a:endParaRPr lang="en-US" altLang="ja-JP" sz="2400" b="1" dirty="0">
              <a:latin typeface="UD デジタル 教科書体 NP-B" panose="02020700000000000000" pitchFamily="18" charset="-128"/>
              <a:ea typeface="UD デジタル 教科書体 NP-B" panose="02020700000000000000" pitchFamily="18" charset="-128"/>
            </a:endParaRPr>
          </a:p>
        </p:txBody>
      </p:sp>
      <p:sp>
        <p:nvSpPr>
          <p:cNvPr id="21" name="テキスト ボックス 20">
            <a:extLst>
              <a:ext uri="{FF2B5EF4-FFF2-40B4-BE49-F238E27FC236}">
                <a16:creationId xmlns:a16="http://schemas.microsoft.com/office/drawing/2014/main" id="{CBCE89C5-9E96-C8F5-B6C6-5B71CD76E4E4}"/>
              </a:ext>
            </a:extLst>
          </p:cNvPr>
          <p:cNvSpPr txBox="1"/>
          <p:nvPr/>
        </p:nvSpPr>
        <p:spPr>
          <a:xfrm>
            <a:off x="264861" y="460663"/>
            <a:ext cx="615553" cy="5338757"/>
          </a:xfrm>
          <a:prstGeom prst="rect">
            <a:avLst/>
          </a:prstGeom>
          <a:solidFill>
            <a:schemeClr val="bg1"/>
          </a:solidFill>
          <a:ln w="38100">
            <a:solidFill>
              <a:srgbClr val="02FCF6"/>
            </a:solidFill>
          </a:ln>
        </p:spPr>
        <p:txBody>
          <a:bodyPr vert="eaVert" wrap="square" rtlCol="0">
            <a:spAutoFit/>
          </a:bodyPr>
          <a:lstStyle/>
          <a:p>
            <a:r>
              <a:rPr kumimoji="1" lang="ja-JP" altLang="en-US" sz="2800" b="1" dirty="0">
                <a:latin typeface="UD デジタル 教科書体 NK" panose="02020400000000000000" pitchFamily="18" charset="-128"/>
                <a:ea typeface="UD デジタル 教科書体 NK" panose="02020400000000000000" pitchFamily="18" charset="-128"/>
              </a:rPr>
              <a:t>他教科等で身に付けた資質・能力</a:t>
            </a:r>
          </a:p>
        </p:txBody>
      </p:sp>
      <p:sp>
        <p:nvSpPr>
          <p:cNvPr id="2" name="コンテンツ プレースホルダー 2">
            <a:extLst>
              <a:ext uri="{FF2B5EF4-FFF2-40B4-BE49-F238E27FC236}">
                <a16:creationId xmlns:a16="http://schemas.microsoft.com/office/drawing/2014/main" id="{36A09284-20E6-04FE-307F-D7D8967C3B54}"/>
              </a:ext>
            </a:extLst>
          </p:cNvPr>
          <p:cNvSpPr>
            <a:spLocks noGrp="1"/>
          </p:cNvSpPr>
          <p:nvPr>
            <p:ph idx="1"/>
          </p:nvPr>
        </p:nvSpPr>
        <p:spPr>
          <a:xfrm>
            <a:off x="216336" y="13332"/>
            <a:ext cx="10850327" cy="457050"/>
          </a:xfrm>
          <a:noFill/>
        </p:spPr>
        <p:txBody>
          <a:bodyPr>
            <a:noAutofit/>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③コミュニティ・スクールを生かした総合的な学習の時間の充実</a:t>
            </a:r>
          </a:p>
        </p:txBody>
      </p:sp>
      <p:sp>
        <p:nvSpPr>
          <p:cNvPr id="3" name="矢印: 上 2">
            <a:extLst>
              <a:ext uri="{FF2B5EF4-FFF2-40B4-BE49-F238E27FC236}">
                <a16:creationId xmlns:a16="http://schemas.microsoft.com/office/drawing/2014/main" id="{E2B86ED7-86B8-02E4-5C7E-DF6FCDF00200}"/>
              </a:ext>
            </a:extLst>
          </p:cNvPr>
          <p:cNvSpPr/>
          <p:nvPr/>
        </p:nvSpPr>
        <p:spPr>
          <a:xfrm>
            <a:off x="4548722" y="3810729"/>
            <a:ext cx="1015663" cy="481480"/>
          </a:xfrm>
          <a:prstGeom prst="upArrow">
            <a:avLst>
              <a:gd name="adj1" fmla="val 53276"/>
              <a:gd name="adj2" fmla="val 50000"/>
            </a:avLst>
          </a:prstGeom>
          <a:solidFill>
            <a:schemeClr val="bg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4" name="矢印: 上 3">
            <a:extLst>
              <a:ext uri="{FF2B5EF4-FFF2-40B4-BE49-F238E27FC236}">
                <a16:creationId xmlns:a16="http://schemas.microsoft.com/office/drawing/2014/main" id="{69E95000-FB08-ED1D-DE87-8B6BCE19BFDF}"/>
              </a:ext>
            </a:extLst>
          </p:cNvPr>
          <p:cNvSpPr/>
          <p:nvPr/>
        </p:nvSpPr>
        <p:spPr>
          <a:xfrm>
            <a:off x="4588372" y="5534915"/>
            <a:ext cx="1015663" cy="480746"/>
          </a:xfrm>
          <a:prstGeom prst="upArrow">
            <a:avLst>
              <a:gd name="adj1" fmla="val 53276"/>
              <a:gd name="adj2" fmla="val 50000"/>
            </a:avLst>
          </a:prstGeom>
          <a:solidFill>
            <a:schemeClr val="bg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7" name="楕円 6">
            <a:extLst>
              <a:ext uri="{FF2B5EF4-FFF2-40B4-BE49-F238E27FC236}">
                <a16:creationId xmlns:a16="http://schemas.microsoft.com/office/drawing/2014/main" id="{AEFAFC6D-DB61-936F-32C8-D63FDF4DC575}"/>
              </a:ext>
            </a:extLst>
          </p:cNvPr>
          <p:cNvSpPr/>
          <p:nvPr/>
        </p:nvSpPr>
        <p:spPr>
          <a:xfrm>
            <a:off x="8322077" y="578168"/>
            <a:ext cx="2590097" cy="938994"/>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algn="ctr">
              <a:lnSpc>
                <a:spcPts val="2800"/>
              </a:lnSpc>
            </a:pP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カリキュラム</a:t>
            </a:r>
            <a:endParaRPr lang="en-US" altLang="ja-JP" sz="2800" b="1" dirty="0">
              <a:solidFill>
                <a:schemeClr val="tx1"/>
              </a:solidFill>
              <a:latin typeface="UD デジタル 教科書体 NK" panose="02020400000000000000" pitchFamily="18" charset="-128"/>
              <a:ea typeface="UD デジタル 教科書体 NK" panose="02020400000000000000" pitchFamily="18" charset="-128"/>
            </a:endParaRPr>
          </a:p>
          <a:p>
            <a:pPr algn="ctr">
              <a:lnSpc>
                <a:spcPts val="2800"/>
              </a:lnSpc>
            </a:pP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マネジメント</a:t>
            </a:r>
          </a:p>
        </p:txBody>
      </p:sp>
      <p:sp>
        <p:nvSpPr>
          <p:cNvPr id="11" name="矢印: 上 10">
            <a:extLst>
              <a:ext uri="{FF2B5EF4-FFF2-40B4-BE49-F238E27FC236}">
                <a16:creationId xmlns:a16="http://schemas.microsoft.com/office/drawing/2014/main" id="{38A714DB-39F1-563F-D1CB-36C0D645624E}"/>
              </a:ext>
            </a:extLst>
          </p:cNvPr>
          <p:cNvSpPr/>
          <p:nvPr/>
        </p:nvSpPr>
        <p:spPr>
          <a:xfrm rot="16200000">
            <a:off x="1012601" y="842719"/>
            <a:ext cx="602568" cy="818418"/>
          </a:xfrm>
          <a:prstGeom prst="upArrow">
            <a:avLst>
              <a:gd name="adj1" fmla="val 53276"/>
              <a:gd name="adj2" fmla="val 52572"/>
            </a:avLst>
          </a:prstGeom>
          <a:solidFill>
            <a:schemeClr val="bg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12" name="矢印: 上 11">
            <a:extLst>
              <a:ext uri="{FF2B5EF4-FFF2-40B4-BE49-F238E27FC236}">
                <a16:creationId xmlns:a16="http://schemas.microsoft.com/office/drawing/2014/main" id="{27B27138-E520-153C-135F-D937F5F8D61D}"/>
              </a:ext>
            </a:extLst>
          </p:cNvPr>
          <p:cNvSpPr/>
          <p:nvPr/>
        </p:nvSpPr>
        <p:spPr>
          <a:xfrm rot="5400000">
            <a:off x="1024732" y="1308885"/>
            <a:ext cx="602568" cy="818418"/>
          </a:xfrm>
          <a:prstGeom prst="upArrow">
            <a:avLst>
              <a:gd name="adj1" fmla="val 53276"/>
              <a:gd name="adj2" fmla="val 52572"/>
            </a:avLst>
          </a:prstGeom>
          <a:solidFill>
            <a:schemeClr val="bg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919462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3">
            <a:extLst>
              <a:ext uri="{FF2B5EF4-FFF2-40B4-BE49-F238E27FC236}">
                <a16:creationId xmlns:a16="http://schemas.microsoft.com/office/drawing/2014/main" id="{94B08D4A-7C36-8015-25C3-E5265FD0ABFF}"/>
              </a:ext>
            </a:extLst>
          </p:cNvPr>
          <p:cNvSpPr/>
          <p:nvPr/>
        </p:nvSpPr>
        <p:spPr>
          <a:xfrm>
            <a:off x="517961" y="223749"/>
            <a:ext cx="11156077" cy="633754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pic>
        <p:nvPicPr>
          <p:cNvPr id="8" name="図 7">
            <a:extLst>
              <a:ext uri="{FF2B5EF4-FFF2-40B4-BE49-F238E27FC236}">
                <a16:creationId xmlns:a16="http://schemas.microsoft.com/office/drawing/2014/main" id="{17068894-5C35-E951-AAB8-8CFA1E14D1B7}"/>
              </a:ext>
            </a:extLst>
          </p:cNvPr>
          <p:cNvPicPr>
            <a:picLocks noChangeAspect="1"/>
          </p:cNvPicPr>
          <p:nvPr/>
        </p:nvPicPr>
        <p:blipFill>
          <a:blip r:embed="rId3"/>
          <a:stretch>
            <a:fillRect/>
          </a:stretch>
        </p:blipFill>
        <p:spPr>
          <a:xfrm>
            <a:off x="7263873" y="388815"/>
            <a:ext cx="1755225" cy="1755225"/>
          </a:xfrm>
          <a:prstGeom prst="rect">
            <a:avLst/>
          </a:prstGeom>
        </p:spPr>
      </p:pic>
      <p:sp>
        <p:nvSpPr>
          <p:cNvPr id="12" name="四角形 11">
            <a:extLst>
              <a:ext uri="{FF2B5EF4-FFF2-40B4-BE49-F238E27FC236}">
                <a16:creationId xmlns:a16="http://schemas.microsoft.com/office/drawing/2014/main" id="{87FB6843-6A43-18A6-697D-B127D7EBB912}"/>
              </a:ext>
            </a:extLst>
          </p:cNvPr>
          <p:cNvSpPr/>
          <p:nvPr/>
        </p:nvSpPr>
        <p:spPr>
          <a:xfrm>
            <a:off x="517960" y="5053649"/>
            <a:ext cx="11156077" cy="1755847"/>
          </a:xfrm>
          <a:prstGeom prst="rect">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UD デジタル 教科書体 NP-B" panose="02020700000000000000" pitchFamily="18" charset="-128"/>
              <a:ea typeface="UD デジタル 教科書体 NP-B" panose="02020700000000000000" pitchFamily="18" charset="-128"/>
            </a:endParaRPr>
          </a:p>
        </p:txBody>
      </p:sp>
      <p:pic>
        <p:nvPicPr>
          <p:cNvPr id="5" name="図 4">
            <a:extLst>
              <a:ext uri="{FF2B5EF4-FFF2-40B4-BE49-F238E27FC236}">
                <a16:creationId xmlns:a16="http://schemas.microsoft.com/office/drawing/2014/main" id="{369C1812-DBDE-F116-135D-72E6DDE2AA4A}"/>
              </a:ext>
            </a:extLst>
          </p:cNvPr>
          <p:cNvPicPr>
            <a:picLocks noChangeAspect="1"/>
          </p:cNvPicPr>
          <p:nvPr/>
        </p:nvPicPr>
        <p:blipFill>
          <a:blip r:embed="rId4"/>
          <a:stretch>
            <a:fillRect/>
          </a:stretch>
        </p:blipFill>
        <p:spPr>
          <a:xfrm>
            <a:off x="4298255" y="958450"/>
            <a:ext cx="3416300" cy="4660900"/>
          </a:xfrm>
          <a:prstGeom prst="rect">
            <a:avLst/>
          </a:prstGeom>
        </p:spPr>
      </p:pic>
      <p:sp>
        <p:nvSpPr>
          <p:cNvPr id="13" name="テキスト ボックス 12">
            <a:extLst>
              <a:ext uri="{FF2B5EF4-FFF2-40B4-BE49-F238E27FC236}">
                <a16:creationId xmlns:a16="http://schemas.microsoft.com/office/drawing/2014/main" id="{980916C7-139B-61F7-1073-E5C1F87FDCDB}"/>
              </a:ext>
            </a:extLst>
          </p:cNvPr>
          <p:cNvSpPr txBox="1"/>
          <p:nvPr/>
        </p:nvSpPr>
        <p:spPr>
          <a:xfrm>
            <a:off x="10492459" y="352824"/>
            <a:ext cx="1061829" cy="4497317"/>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地域住民、保護者は</a:t>
            </a:r>
          </a:p>
          <a:p>
            <a:pPr algn="l"/>
            <a:r>
              <a:rPr lang="ja-JP" altLang="en-US" sz="2500" dirty="0">
                <a:latin typeface="UD デジタル 教科書体 NP-B" panose="02020700000000000000" pitchFamily="18" charset="-128"/>
                <a:ea typeface="UD デジタル 教科書体 NP-B" panose="02020700000000000000" pitchFamily="18" charset="-128"/>
              </a:rPr>
              <a:t>　地域の学校を支える</a:t>
            </a:r>
            <a:r>
              <a:rPr lang="ja-JP" altLang="en-US" sz="3200" b="1" dirty="0">
                <a:latin typeface="UD デジタル 教科書体 NP-B" panose="02020700000000000000" pitchFamily="18" charset="-128"/>
                <a:ea typeface="UD デジタル 教科書体 NP-B" panose="02020700000000000000" pitchFamily="18" charset="-128"/>
              </a:rPr>
              <a:t>「土」</a:t>
            </a:r>
            <a:endParaRPr lang="ja-JP" altLang="en-US" sz="2500" b="1" dirty="0">
              <a:latin typeface="UD デジタル 教科書体 NP-B" panose="02020700000000000000" pitchFamily="18" charset="-128"/>
              <a:ea typeface="UD デジタル 教科書体 NP-B" panose="02020700000000000000" pitchFamily="18" charset="-128"/>
            </a:endParaRPr>
          </a:p>
        </p:txBody>
      </p:sp>
      <p:sp>
        <p:nvSpPr>
          <p:cNvPr id="15" name="テキスト ボックス 14">
            <a:extLst>
              <a:ext uri="{FF2B5EF4-FFF2-40B4-BE49-F238E27FC236}">
                <a16:creationId xmlns:a16="http://schemas.microsoft.com/office/drawing/2014/main" id="{0974EEA0-F109-9768-13AC-F3202F1EF97E}"/>
              </a:ext>
            </a:extLst>
          </p:cNvPr>
          <p:cNvSpPr txBox="1"/>
          <p:nvPr/>
        </p:nvSpPr>
        <p:spPr>
          <a:xfrm>
            <a:off x="2067066" y="5305494"/>
            <a:ext cx="2626160" cy="784830"/>
          </a:xfrm>
          <a:prstGeom prst="rect">
            <a:avLst/>
          </a:prstGeom>
          <a:solidFill>
            <a:schemeClr val="bg2"/>
          </a:solidFill>
        </p:spPr>
        <p:txBody>
          <a:bodyPr wrap="square" rtlCol="0">
            <a:spAutoFit/>
          </a:bodyPr>
          <a:lstStyle/>
          <a:p>
            <a:pPr algn="l"/>
            <a:r>
              <a:rPr lang="ja-JP" altLang="en-US" sz="4500" b="1" dirty="0">
                <a:latin typeface="UD デジタル 教科書体 NP-B" panose="02020700000000000000" pitchFamily="18" charset="-128"/>
                <a:ea typeface="UD デジタル 教科書体 NP-B" panose="02020700000000000000" pitchFamily="18" charset="-128"/>
              </a:rPr>
              <a:t>地域住民</a:t>
            </a:r>
          </a:p>
        </p:txBody>
      </p:sp>
      <p:sp>
        <p:nvSpPr>
          <p:cNvPr id="17" name="テキスト ボックス 16">
            <a:extLst>
              <a:ext uri="{FF2B5EF4-FFF2-40B4-BE49-F238E27FC236}">
                <a16:creationId xmlns:a16="http://schemas.microsoft.com/office/drawing/2014/main" id="{90B0FC42-004B-BB88-554F-31EE8E9029FD}"/>
              </a:ext>
            </a:extLst>
          </p:cNvPr>
          <p:cNvSpPr txBox="1"/>
          <p:nvPr/>
        </p:nvSpPr>
        <p:spPr>
          <a:xfrm>
            <a:off x="7259014" y="5255231"/>
            <a:ext cx="1938970" cy="769441"/>
          </a:xfrm>
          <a:prstGeom prst="rect">
            <a:avLst/>
          </a:prstGeom>
          <a:solidFill>
            <a:schemeClr val="bg2"/>
          </a:solidFill>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保護者</a:t>
            </a:r>
          </a:p>
        </p:txBody>
      </p:sp>
      <p:pic>
        <p:nvPicPr>
          <p:cNvPr id="20" name="図 19">
            <a:extLst>
              <a:ext uri="{FF2B5EF4-FFF2-40B4-BE49-F238E27FC236}">
                <a16:creationId xmlns:a16="http://schemas.microsoft.com/office/drawing/2014/main" id="{8A917AAF-6716-9DFD-EE60-3E64CCC0CFC5}"/>
              </a:ext>
            </a:extLst>
          </p:cNvPr>
          <p:cNvPicPr>
            <a:picLocks noChangeAspect="1"/>
          </p:cNvPicPr>
          <p:nvPr/>
        </p:nvPicPr>
        <p:blipFill>
          <a:blip r:embed="rId5"/>
          <a:stretch>
            <a:fillRect/>
          </a:stretch>
        </p:blipFill>
        <p:spPr>
          <a:xfrm>
            <a:off x="3758688" y="248746"/>
            <a:ext cx="1383104" cy="1400502"/>
          </a:xfrm>
          <a:prstGeom prst="rect">
            <a:avLst/>
          </a:prstGeom>
        </p:spPr>
      </p:pic>
      <p:sp>
        <p:nvSpPr>
          <p:cNvPr id="21" name="テキスト ボックス 20">
            <a:extLst>
              <a:ext uri="{FF2B5EF4-FFF2-40B4-BE49-F238E27FC236}">
                <a16:creationId xmlns:a16="http://schemas.microsoft.com/office/drawing/2014/main" id="{190A77D9-5FD6-6A52-A5A2-16ECAE6F1C1E}"/>
              </a:ext>
            </a:extLst>
          </p:cNvPr>
          <p:cNvSpPr txBox="1"/>
          <p:nvPr/>
        </p:nvSpPr>
        <p:spPr>
          <a:xfrm>
            <a:off x="5567823" y="3485074"/>
            <a:ext cx="877163" cy="1568575"/>
          </a:xfrm>
          <a:prstGeom prst="rect">
            <a:avLst/>
          </a:prstGeom>
          <a:noFill/>
        </p:spPr>
        <p:txBody>
          <a:bodyPr vert="eaVert" wrap="square" rtlCol="0">
            <a:spAutoFit/>
          </a:bodyPr>
          <a:lstStyle/>
          <a:p>
            <a:pPr algn="l"/>
            <a:r>
              <a:rPr lang="ja-JP" altLang="en-US" sz="4500" b="1" dirty="0">
                <a:solidFill>
                  <a:schemeClr val="bg1"/>
                </a:solidFill>
                <a:latin typeface="UD デジタル 教科書体 NP-B" panose="02020700000000000000" pitchFamily="18" charset="-128"/>
                <a:ea typeface="UD デジタル 教科書体 NP-B" panose="02020700000000000000" pitchFamily="18" charset="-128"/>
              </a:rPr>
              <a:t>学校</a:t>
            </a:r>
          </a:p>
        </p:txBody>
      </p:sp>
      <p:sp>
        <p:nvSpPr>
          <p:cNvPr id="23" name="テキスト ボックス 22">
            <a:extLst>
              <a:ext uri="{FF2B5EF4-FFF2-40B4-BE49-F238E27FC236}">
                <a16:creationId xmlns:a16="http://schemas.microsoft.com/office/drawing/2014/main" id="{6F5567D5-53D9-980D-BD33-8E9ABCA63740}"/>
              </a:ext>
            </a:extLst>
          </p:cNvPr>
          <p:cNvSpPr txBox="1"/>
          <p:nvPr/>
        </p:nvSpPr>
        <p:spPr>
          <a:xfrm>
            <a:off x="8940243" y="1880475"/>
            <a:ext cx="1446550" cy="2969666"/>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教職員は</a:t>
            </a:r>
          </a:p>
          <a:p>
            <a:pPr algn="l"/>
            <a:r>
              <a:rPr lang="ja-JP" altLang="en-US" sz="2500" dirty="0">
                <a:latin typeface="UD デジタル 教科書体 NP-B" panose="02020700000000000000" pitchFamily="18" charset="-128"/>
                <a:ea typeface="UD デジタル 教科書体 NP-B" panose="02020700000000000000" pitchFamily="18" charset="-128"/>
              </a:rPr>
              <a:t>地域の学校を</a:t>
            </a:r>
          </a:p>
          <a:p>
            <a:pPr algn="l"/>
            <a:r>
              <a:rPr lang="ja-JP" altLang="en-US" sz="2500" dirty="0">
                <a:latin typeface="UD デジタル 教科書体 NP-B" panose="02020700000000000000" pitchFamily="18" charset="-128"/>
                <a:ea typeface="UD デジタル 教科書体 NP-B" panose="02020700000000000000" pitchFamily="18" charset="-128"/>
              </a:rPr>
              <a:t>通り過ぎる</a:t>
            </a:r>
            <a:r>
              <a:rPr lang="ja-JP" altLang="en-US" sz="3200" b="1" dirty="0">
                <a:latin typeface="UD デジタル 教科書体 NP-B" panose="02020700000000000000" pitchFamily="18" charset="-128"/>
                <a:ea typeface="UD デジタル 教科書体 NP-B" panose="02020700000000000000" pitchFamily="18" charset="-128"/>
              </a:rPr>
              <a:t>「風」</a:t>
            </a:r>
            <a:endParaRPr lang="ja-JP" altLang="en-US" sz="2500" b="1" dirty="0">
              <a:latin typeface="UD デジタル 教科書体 NP-B" panose="02020700000000000000" pitchFamily="18" charset="-128"/>
              <a:ea typeface="UD デジタル 教科書体 NP-B" panose="02020700000000000000" pitchFamily="18" charset="-128"/>
            </a:endParaRPr>
          </a:p>
        </p:txBody>
      </p:sp>
      <p:sp>
        <p:nvSpPr>
          <p:cNvPr id="24" name="テキスト ボックス 23">
            <a:extLst>
              <a:ext uri="{FF2B5EF4-FFF2-40B4-BE49-F238E27FC236}">
                <a16:creationId xmlns:a16="http://schemas.microsoft.com/office/drawing/2014/main" id="{FB3C0A0C-F6AB-8790-F66B-294D73FC37C2}"/>
              </a:ext>
            </a:extLst>
          </p:cNvPr>
          <p:cNvSpPr txBox="1"/>
          <p:nvPr/>
        </p:nvSpPr>
        <p:spPr>
          <a:xfrm>
            <a:off x="7801656" y="1880475"/>
            <a:ext cx="877163" cy="2048766"/>
          </a:xfrm>
          <a:prstGeom prst="rect">
            <a:avLst/>
          </a:prstGeom>
          <a:solidFill>
            <a:schemeClr val="bg2"/>
          </a:solidFill>
        </p:spPr>
        <p:txBody>
          <a:bodyPr vert="eaVert" wrap="square" rtlCol="0">
            <a:spAutoFit/>
          </a:bodyPr>
          <a:lstStyle/>
          <a:p>
            <a:pPr algn="l"/>
            <a:r>
              <a:rPr lang="ja-JP" altLang="en-US" sz="4500" b="1" dirty="0">
                <a:latin typeface="UD デジタル 教科書体 NP-B" panose="02020700000000000000" pitchFamily="18" charset="-128"/>
                <a:ea typeface="UD デジタル 教科書体 NP-B" panose="02020700000000000000" pitchFamily="18" charset="-128"/>
              </a:rPr>
              <a:t>教職員</a:t>
            </a:r>
          </a:p>
        </p:txBody>
      </p:sp>
      <p:sp>
        <p:nvSpPr>
          <p:cNvPr id="26" name="テキスト ボックス 25">
            <a:extLst>
              <a:ext uri="{FF2B5EF4-FFF2-40B4-BE49-F238E27FC236}">
                <a16:creationId xmlns:a16="http://schemas.microsoft.com/office/drawing/2014/main" id="{495AA45A-3F80-DF10-9A05-0AD35A91178D}"/>
              </a:ext>
            </a:extLst>
          </p:cNvPr>
          <p:cNvSpPr txBox="1"/>
          <p:nvPr/>
        </p:nvSpPr>
        <p:spPr>
          <a:xfrm>
            <a:off x="2015003" y="372023"/>
            <a:ext cx="1723549" cy="4497317"/>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教職員が変わって学校が変わるのは「風」によるもの。</a:t>
            </a:r>
            <a:endParaRPr lang="en-US" altLang="ja-JP" sz="2500" dirty="0">
              <a:latin typeface="UD デジタル 教科書体 NP-B" panose="02020700000000000000" pitchFamily="18" charset="-128"/>
              <a:ea typeface="UD デジタル 教科書体 NP-B" panose="02020700000000000000" pitchFamily="18" charset="-128"/>
            </a:endParaRPr>
          </a:p>
          <a:p>
            <a:pPr algn="l"/>
            <a:r>
              <a:rPr lang="ja-JP" altLang="en-US" sz="2500" dirty="0">
                <a:latin typeface="UD デジタル 教科書体 NP-B" panose="02020700000000000000" pitchFamily="18" charset="-128"/>
                <a:ea typeface="UD デジタル 教科書体 NP-B" panose="02020700000000000000" pitchFamily="18" charset="-128"/>
              </a:rPr>
              <a:t>教職員は「風」としての分をわきまえることが大事。</a:t>
            </a:r>
          </a:p>
        </p:txBody>
      </p:sp>
      <p:sp>
        <p:nvSpPr>
          <p:cNvPr id="28" name="テキスト ボックス 27">
            <a:extLst>
              <a:ext uri="{FF2B5EF4-FFF2-40B4-BE49-F238E27FC236}">
                <a16:creationId xmlns:a16="http://schemas.microsoft.com/office/drawing/2014/main" id="{070893C0-D67C-D75C-E9AE-8A1BA148335F}"/>
              </a:ext>
            </a:extLst>
          </p:cNvPr>
          <p:cNvSpPr txBox="1"/>
          <p:nvPr/>
        </p:nvSpPr>
        <p:spPr>
          <a:xfrm>
            <a:off x="599499" y="381548"/>
            <a:ext cx="1338828" cy="4497317"/>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「土」に根付く学校を変えていくには、地域、保護者の力が必要。</a:t>
            </a:r>
          </a:p>
        </p:txBody>
      </p:sp>
      <p:sp>
        <p:nvSpPr>
          <p:cNvPr id="2" name="テキスト ボックス 1">
            <a:extLst>
              <a:ext uri="{FF2B5EF4-FFF2-40B4-BE49-F238E27FC236}">
                <a16:creationId xmlns:a16="http://schemas.microsoft.com/office/drawing/2014/main" id="{5DA05E18-1FBD-F104-E5A2-174A1CD73D8F}"/>
              </a:ext>
            </a:extLst>
          </p:cNvPr>
          <p:cNvSpPr txBox="1"/>
          <p:nvPr/>
        </p:nvSpPr>
        <p:spPr>
          <a:xfrm>
            <a:off x="1390232" y="6226254"/>
            <a:ext cx="9773528" cy="646331"/>
          </a:xfrm>
          <a:prstGeom prst="rect">
            <a:avLst/>
          </a:prstGeom>
          <a:noFill/>
        </p:spPr>
        <p:txBody>
          <a:bodyPr wrap="square" rtlCol="0">
            <a:spAutoFit/>
          </a:bodyPr>
          <a:lstStyle/>
          <a:p>
            <a:r>
              <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rPr>
              <a:t>『</a:t>
            </a:r>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コミュニティ・スクールを持続可能にする地域コーディネーターのキックオフ</a:t>
            </a:r>
            <a:r>
              <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rPr>
              <a:t>』</a:t>
            </a:r>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　　　　　　　　　　　　　　</a:t>
            </a:r>
            <a:endPar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endParaRPr>
          </a:p>
          <a:p>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　　　　　　　　　　　　　　　　　　　　　　　　　　　　　青木一・前川浩一（</a:t>
            </a:r>
            <a:r>
              <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rPr>
              <a:t>2019</a:t>
            </a:r>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a:t>
            </a:r>
          </a:p>
        </p:txBody>
      </p:sp>
    </p:spTree>
    <p:extLst>
      <p:ext uri="{BB962C8B-B14F-4D97-AF65-F5344CB8AC3E}">
        <p14:creationId xmlns:p14="http://schemas.microsoft.com/office/powerpoint/2010/main" val="3575306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34958DF-1890-6FAB-FCEF-C55EC1A48142}"/>
              </a:ext>
            </a:extLst>
          </p:cNvPr>
          <p:cNvSpPr txBox="1"/>
          <p:nvPr/>
        </p:nvSpPr>
        <p:spPr>
          <a:xfrm>
            <a:off x="1514406" y="713410"/>
            <a:ext cx="3815913" cy="523220"/>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児童生徒の学習の姿</a:t>
            </a:r>
          </a:p>
        </p:txBody>
      </p:sp>
      <p:sp>
        <p:nvSpPr>
          <p:cNvPr id="5" name="テキスト ボックス 4">
            <a:extLst>
              <a:ext uri="{FF2B5EF4-FFF2-40B4-BE49-F238E27FC236}">
                <a16:creationId xmlns:a16="http://schemas.microsoft.com/office/drawing/2014/main" id="{4C168421-F931-0E54-BF25-1E1FAEBCC5D8}"/>
              </a:ext>
            </a:extLst>
          </p:cNvPr>
          <p:cNvSpPr txBox="1"/>
          <p:nvPr/>
        </p:nvSpPr>
        <p:spPr>
          <a:xfrm>
            <a:off x="266141" y="2354486"/>
            <a:ext cx="3514287" cy="1431161"/>
          </a:xfrm>
          <a:prstGeom prst="rect">
            <a:avLst/>
          </a:prstGeom>
          <a:solidFill>
            <a:schemeClr val="bg1"/>
          </a:solidFill>
          <a:ln w="34925">
            <a:solidFill>
              <a:schemeClr val="tx1"/>
            </a:solidFill>
          </a:ln>
        </p:spPr>
        <p:txBody>
          <a:bodyPr wrap="square" rtlCol="0">
            <a:spAutoFit/>
          </a:bodyPr>
          <a:lstStyle/>
          <a:p>
            <a:pPr algn="just"/>
            <a:r>
              <a:rPr lang="ja-JP" altLang="en-US" sz="2900" b="1" dirty="0">
                <a:latin typeface="UD デジタル 教科書体 NK" panose="02020400000000000000" pitchFamily="18" charset="-128"/>
                <a:ea typeface="UD デジタル 教科書体 NK" panose="02020400000000000000" pitchFamily="18" charset="-128"/>
              </a:rPr>
              <a:t>日常の生活や社会に目を向け、児童生徒自ら課題を設定</a:t>
            </a:r>
          </a:p>
        </p:txBody>
      </p:sp>
      <p:sp>
        <p:nvSpPr>
          <p:cNvPr id="7" name="テキスト ボックス 6">
            <a:extLst>
              <a:ext uri="{FF2B5EF4-FFF2-40B4-BE49-F238E27FC236}">
                <a16:creationId xmlns:a16="http://schemas.microsoft.com/office/drawing/2014/main" id="{168D51ED-1244-D3C8-076F-D598E90BC8A2}"/>
              </a:ext>
            </a:extLst>
          </p:cNvPr>
          <p:cNvSpPr txBox="1"/>
          <p:nvPr/>
        </p:nvSpPr>
        <p:spPr>
          <a:xfrm>
            <a:off x="8796998" y="2110342"/>
            <a:ext cx="3190875" cy="1431161"/>
          </a:xfrm>
          <a:prstGeom prst="rect">
            <a:avLst/>
          </a:prstGeom>
          <a:solidFill>
            <a:schemeClr val="bg1"/>
          </a:solidFill>
          <a:ln w="34925">
            <a:solidFill>
              <a:schemeClr val="tx1"/>
            </a:solidFill>
          </a:ln>
        </p:spPr>
        <p:txBody>
          <a:bodyPr wrap="square" rtlCol="0">
            <a:spAutoFit/>
          </a:bodyPr>
          <a:lstStyle/>
          <a:p>
            <a:pPr algn="just"/>
            <a:r>
              <a:rPr lang="ja-JP" altLang="en-US" sz="2900" b="1" dirty="0">
                <a:latin typeface="UD デジタル 教科書体 NK" panose="02020400000000000000" pitchFamily="18" charset="-128"/>
                <a:ea typeface="UD デジタル 教科書体 NK" panose="02020400000000000000" pitchFamily="18" charset="-128"/>
              </a:rPr>
              <a:t>新たな課題を見付け、更なる問題解決を始める</a:t>
            </a:r>
          </a:p>
        </p:txBody>
      </p:sp>
      <p:sp>
        <p:nvSpPr>
          <p:cNvPr id="9" name="テキスト ボックス 8">
            <a:extLst>
              <a:ext uri="{FF2B5EF4-FFF2-40B4-BE49-F238E27FC236}">
                <a16:creationId xmlns:a16="http://schemas.microsoft.com/office/drawing/2014/main" id="{3D8624DC-ABF6-C674-B7E5-79A0B16411A8}"/>
              </a:ext>
            </a:extLst>
          </p:cNvPr>
          <p:cNvSpPr txBox="1"/>
          <p:nvPr/>
        </p:nvSpPr>
        <p:spPr>
          <a:xfrm>
            <a:off x="2023284" y="5502549"/>
            <a:ext cx="8590203" cy="1314334"/>
          </a:xfrm>
          <a:prstGeom prst="rect">
            <a:avLst/>
          </a:prstGeom>
          <a:solidFill>
            <a:schemeClr val="bg1"/>
          </a:solidFill>
          <a:ln w="34925">
            <a:solidFill>
              <a:schemeClr val="accent1">
                <a:shade val="15000"/>
              </a:schemeClr>
            </a:solidFill>
          </a:ln>
        </p:spPr>
        <p:txBody>
          <a:bodyPr wrap="square" rtlCol="0">
            <a:spAutoFit/>
          </a:bodyPr>
          <a:lstStyle/>
          <a:p>
            <a:pPr algn="just"/>
            <a:r>
              <a:rPr lang="ja-JP" altLang="en-US" sz="2800" b="1" dirty="0">
                <a:solidFill>
                  <a:srgbClr val="FF0000"/>
                </a:solidFill>
                <a:latin typeface="UD デジタル 教科書体 NK" panose="02020400000000000000" pitchFamily="18" charset="-128"/>
                <a:ea typeface="UD デジタル 教科書体 NK" panose="02020400000000000000" pitchFamily="18" charset="-128"/>
              </a:rPr>
              <a:t>体験活動や地域の方の話を探究の過程に位置付ける</a:t>
            </a:r>
          </a:p>
          <a:p>
            <a:pPr algn="just">
              <a:lnSpc>
                <a:spcPts val="3000"/>
              </a:lnSpc>
            </a:pPr>
            <a:r>
              <a:rPr lang="ja-JP" altLang="en-US" sz="3200" b="1" dirty="0">
                <a:latin typeface="UD デジタル 教科書体 NK" panose="02020400000000000000" pitchFamily="18" charset="-128"/>
                <a:ea typeface="UD デジタル 教科書体 NK" panose="02020400000000000000" pitchFamily="18" charset="-128"/>
              </a:rPr>
              <a:t>　</a:t>
            </a:r>
            <a:r>
              <a:rPr lang="ja-JP" altLang="en-US" sz="3000" b="1" dirty="0">
                <a:latin typeface="UD デジタル 教科書体 NK" panose="02020400000000000000" pitchFamily="18" charset="-128"/>
                <a:ea typeface="UD デジタル 教科書体 NK" panose="02020400000000000000" pitchFamily="18" charset="-128"/>
              </a:rPr>
              <a:t>・疑問点・問題点を考え、記録する</a:t>
            </a:r>
          </a:p>
          <a:p>
            <a:pPr algn="just">
              <a:lnSpc>
                <a:spcPts val="3000"/>
              </a:lnSpc>
            </a:pPr>
            <a:r>
              <a:rPr lang="ja-JP" altLang="en-US" sz="3000" b="1" dirty="0">
                <a:latin typeface="UD デジタル 教科書体 NK" panose="02020400000000000000" pitchFamily="18" charset="-128"/>
                <a:ea typeface="UD デジタル 教科書体 NK" panose="02020400000000000000" pitchFamily="18" charset="-128"/>
              </a:rPr>
              <a:t>　・自分たちにできることなどを考え、記録する　　　　　</a:t>
            </a:r>
            <a:r>
              <a:rPr lang="ja-JP" altLang="en-US" sz="3000" b="1" dirty="0">
                <a:latin typeface="UD デジタル 教科書体 NP-B" panose="02020700000000000000" pitchFamily="18" charset="-128"/>
                <a:ea typeface="UD デジタル 教科書体 NP-B" panose="02020700000000000000" pitchFamily="18" charset="-128"/>
              </a:rPr>
              <a:t>　　　　　　　</a:t>
            </a:r>
          </a:p>
        </p:txBody>
      </p:sp>
      <p:sp>
        <p:nvSpPr>
          <p:cNvPr id="11" name="テキスト ボックス 10">
            <a:extLst>
              <a:ext uri="{FF2B5EF4-FFF2-40B4-BE49-F238E27FC236}">
                <a16:creationId xmlns:a16="http://schemas.microsoft.com/office/drawing/2014/main" id="{B1FCB74F-43AF-1500-4398-6445E66C93F1}"/>
              </a:ext>
            </a:extLst>
          </p:cNvPr>
          <p:cNvSpPr txBox="1"/>
          <p:nvPr/>
        </p:nvSpPr>
        <p:spPr>
          <a:xfrm>
            <a:off x="266141" y="1267154"/>
            <a:ext cx="2069662" cy="984885"/>
          </a:xfrm>
          <a:prstGeom prst="rect">
            <a:avLst/>
          </a:prstGeom>
          <a:solidFill>
            <a:srgbClr val="002060"/>
          </a:solidFill>
        </p:spPr>
        <p:txBody>
          <a:bodyPr wrap="square" rtlCol="0">
            <a:spAutoFit/>
          </a:bodyPr>
          <a:lstStyle/>
          <a:p>
            <a:pPr algn="l"/>
            <a:r>
              <a:rPr lang="ja-JP" altLang="en-US" sz="2900" b="1" dirty="0">
                <a:solidFill>
                  <a:schemeClr val="bg1"/>
                </a:solidFill>
                <a:latin typeface="UD デジタル 教科書体 NP-B" panose="02020700000000000000" pitchFamily="18" charset="-128"/>
                <a:ea typeface="UD デジタル 教科書体 NP-B" panose="02020700000000000000" pitchFamily="18" charset="-128"/>
              </a:rPr>
              <a:t>自ら課題を見付ける</a:t>
            </a:r>
          </a:p>
        </p:txBody>
      </p:sp>
      <p:sp>
        <p:nvSpPr>
          <p:cNvPr id="13" name="テキスト ボックス 12">
            <a:extLst>
              <a:ext uri="{FF2B5EF4-FFF2-40B4-BE49-F238E27FC236}">
                <a16:creationId xmlns:a16="http://schemas.microsoft.com/office/drawing/2014/main" id="{795759C6-34A0-F049-F879-80348B039229}"/>
              </a:ext>
            </a:extLst>
          </p:cNvPr>
          <p:cNvSpPr txBox="1"/>
          <p:nvPr/>
        </p:nvSpPr>
        <p:spPr>
          <a:xfrm>
            <a:off x="4057464" y="1282213"/>
            <a:ext cx="4077072" cy="861774"/>
          </a:xfrm>
          <a:prstGeom prst="rect">
            <a:avLst/>
          </a:prstGeom>
          <a:solidFill>
            <a:srgbClr val="002060"/>
          </a:solidFill>
        </p:spPr>
        <p:txBody>
          <a:bodyPr wrap="square" rtlCol="0">
            <a:spAutoFit/>
          </a:bodyPr>
          <a:lstStyle/>
          <a:p>
            <a:pPr algn="ctr"/>
            <a:r>
              <a:rPr lang="ja-JP" altLang="en-US" sz="2900" b="1" dirty="0">
                <a:solidFill>
                  <a:schemeClr val="bg1"/>
                </a:solidFill>
                <a:latin typeface="UD デジタル 教科書体 NP-B" panose="02020700000000000000" pitchFamily="18" charset="-128"/>
                <a:ea typeface="UD デジタル 教科書体 NP-B" panose="02020700000000000000" pitchFamily="18" charset="-128"/>
              </a:rPr>
              <a:t>探究の過程</a:t>
            </a:r>
          </a:p>
          <a:p>
            <a:pPr algn="l"/>
            <a:r>
              <a:rPr lang="ja-JP" altLang="en-US" sz="2100" b="1" dirty="0">
                <a:solidFill>
                  <a:schemeClr val="bg1"/>
                </a:solidFill>
                <a:latin typeface="UD デジタル 教科書体 NP-B" panose="02020700000000000000" pitchFamily="18" charset="-128"/>
                <a:ea typeface="UD デジタル 教科書体 NP-B" panose="02020700000000000000" pitchFamily="18" charset="-128"/>
              </a:rPr>
              <a:t>課題設定からまとめまでの計画</a:t>
            </a:r>
          </a:p>
        </p:txBody>
      </p:sp>
      <p:sp>
        <p:nvSpPr>
          <p:cNvPr id="15" name="テキスト ボックス 14">
            <a:extLst>
              <a:ext uri="{FF2B5EF4-FFF2-40B4-BE49-F238E27FC236}">
                <a16:creationId xmlns:a16="http://schemas.microsoft.com/office/drawing/2014/main" id="{5D0D940B-33F3-1075-2660-13FBB92FD032}"/>
              </a:ext>
            </a:extLst>
          </p:cNvPr>
          <p:cNvSpPr txBox="1"/>
          <p:nvPr/>
        </p:nvSpPr>
        <p:spPr>
          <a:xfrm>
            <a:off x="8758125" y="1385932"/>
            <a:ext cx="3190875" cy="538609"/>
          </a:xfrm>
          <a:prstGeom prst="rect">
            <a:avLst/>
          </a:prstGeom>
          <a:solidFill>
            <a:srgbClr val="002060"/>
          </a:solidFill>
        </p:spPr>
        <p:txBody>
          <a:bodyPr wrap="square" rtlCol="0">
            <a:spAutoFit/>
          </a:bodyPr>
          <a:lstStyle/>
          <a:p>
            <a:pPr algn="l"/>
            <a:r>
              <a:rPr lang="ja-JP" altLang="en-US" sz="2900" b="1" dirty="0">
                <a:solidFill>
                  <a:schemeClr val="bg1"/>
                </a:solidFill>
                <a:latin typeface="UD デジタル 教科書体 NP-B" panose="02020700000000000000" pitchFamily="18" charset="-128"/>
                <a:ea typeface="UD デジタル 教科書体 NP-B" panose="02020700000000000000" pitchFamily="18" charset="-128"/>
              </a:rPr>
              <a:t>新たな課題の発見</a:t>
            </a:r>
          </a:p>
        </p:txBody>
      </p:sp>
      <p:sp>
        <p:nvSpPr>
          <p:cNvPr id="23" name="矢印: 右 22">
            <a:extLst>
              <a:ext uri="{FF2B5EF4-FFF2-40B4-BE49-F238E27FC236}">
                <a16:creationId xmlns:a16="http://schemas.microsoft.com/office/drawing/2014/main" id="{21CD9260-F2FC-1CCA-D59A-02626B4F3792}"/>
              </a:ext>
            </a:extLst>
          </p:cNvPr>
          <p:cNvSpPr/>
          <p:nvPr/>
        </p:nvSpPr>
        <p:spPr>
          <a:xfrm>
            <a:off x="2600814" y="1370550"/>
            <a:ext cx="1035612" cy="707886"/>
          </a:xfrm>
          <a:prstGeom prst="rightArrow">
            <a:avLst>
              <a:gd name="adj1" fmla="val 43044"/>
              <a:gd name="adj2" fmla="val 50000"/>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25" name="矢印: 右 24">
            <a:extLst>
              <a:ext uri="{FF2B5EF4-FFF2-40B4-BE49-F238E27FC236}">
                <a16:creationId xmlns:a16="http://schemas.microsoft.com/office/drawing/2014/main" id="{FB269FB4-FD3B-B779-C43E-B1529964A343}"/>
              </a:ext>
            </a:extLst>
          </p:cNvPr>
          <p:cNvSpPr/>
          <p:nvPr/>
        </p:nvSpPr>
        <p:spPr>
          <a:xfrm>
            <a:off x="8189326" y="1392856"/>
            <a:ext cx="546686" cy="633870"/>
          </a:xfrm>
          <a:prstGeom prst="rightArrow">
            <a:avLst>
              <a:gd name="adj1" fmla="val 43044"/>
              <a:gd name="adj2" fmla="val 50000"/>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28" name="吹き出し: 下矢印 27">
            <a:extLst>
              <a:ext uri="{FF2B5EF4-FFF2-40B4-BE49-F238E27FC236}">
                <a16:creationId xmlns:a16="http://schemas.microsoft.com/office/drawing/2014/main" id="{956C3DD0-AF71-B31A-06A2-0BECB8C26798}"/>
              </a:ext>
            </a:extLst>
          </p:cNvPr>
          <p:cNvSpPr/>
          <p:nvPr/>
        </p:nvSpPr>
        <p:spPr>
          <a:xfrm>
            <a:off x="4978762" y="497235"/>
            <a:ext cx="4684564" cy="773438"/>
          </a:xfrm>
          <a:prstGeom prst="downArrowCallou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探究的な見方・考え方を働かせる</a:t>
            </a:r>
          </a:p>
        </p:txBody>
      </p:sp>
      <p:sp>
        <p:nvSpPr>
          <p:cNvPr id="2" name="コンテンツ プレースホルダー 2">
            <a:extLst>
              <a:ext uri="{FF2B5EF4-FFF2-40B4-BE49-F238E27FC236}">
                <a16:creationId xmlns:a16="http://schemas.microsoft.com/office/drawing/2014/main" id="{E5669C5B-9E09-AFE8-833E-CA76EB44952D}"/>
              </a:ext>
            </a:extLst>
          </p:cNvPr>
          <p:cNvSpPr>
            <a:spLocks noGrp="1"/>
          </p:cNvSpPr>
          <p:nvPr>
            <p:ph idx="1"/>
          </p:nvPr>
        </p:nvSpPr>
        <p:spPr>
          <a:xfrm>
            <a:off x="216337" y="13332"/>
            <a:ext cx="11200600" cy="431687"/>
          </a:xfrm>
          <a:noFill/>
        </p:spPr>
        <p:txBody>
          <a:bodyPr>
            <a:noAutofit/>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③コミュニティ・スクールを生かした総合的な学習の時間の充実</a:t>
            </a:r>
          </a:p>
        </p:txBody>
      </p:sp>
      <p:grpSp>
        <p:nvGrpSpPr>
          <p:cNvPr id="3" name="グループ化 2">
            <a:extLst>
              <a:ext uri="{FF2B5EF4-FFF2-40B4-BE49-F238E27FC236}">
                <a16:creationId xmlns:a16="http://schemas.microsoft.com/office/drawing/2014/main" id="{EAC77E86-27D5-3FAE-BEC8-203683F59F15}"/>
              </a:ext>
            </a:extLst>
          </p:cNvPr>
          <p:cNvGrpSpPr/>
          <p:nvPr/>
        </p:nvGrpSpPr>
        <p:grpSpPr>
          <a:xfrm>
            <a:off x="3397674" y="1879510"/>
            <a:ext cx="5544527" cy="3750922"/>
            <a:chOff x="3281780" y="1979096"/>
            <a:chExt cx="5544527" cy="3750922"/>
          </a:xfrm>
        </p:grpSpPr>
        <p:sp>
          <p:nvSpPr>
            <p:cNvPr id="6" name="矢印: 環状 5">
              <a:extLst>
                <a:ext uri="{FF2B5EF4-FFF2-40B4-BE49-F238E27FC236}">
                  <a16:creationId xmlns:a16="http://schemas.microsoft.com/office/drawing/2014/main" id="{FFE5050A-FA5A-6AB0-44D4-3659E43F44FF}"/>
                </a:ext>
              </a:extLst>
            </p:cNvPr>
            <p:cNvSpPr/>
            <p:nvPr/>
          </p:nvSpPr>
          <p:spPr>
            <a:xfrm rot="3512782">
              <a:off x="4188800" y="1974704"/>
              <a:ext cx="3750922" cy="3759706"/>
            </a:xfrm>
            <a:prstGeom prst="circularArrow">
              <a:avLst>
                <a:gd name="adj1" fmla="val 8417"/>
                <a:gd name="adj2" fmla="val 1117926"/>
                <a:gd name="adj3" fmla="val 8560139"/>
                <a:gd name="adj4" fmla="val 15242721"/>
                <a:gd name="adj5" fmla="val 9671"/>
              </a:avLst>
            </a:prstGeom>
            <a:solidFill>
              <a:schemeClr val="bg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a:extLst>
                <a:ext uri="{FF2B5EF4-FFF2-40B4-BE49-F238E27FC236}">
                  <a16:creationId xmlns:a16="http://schemas.microsoft.com/office/drawing/2014/main" id="{82F6AA02-997D-BB72-3F29-D307EA110B27}"/>
                </a:ext>
              </a:extLst>
            </p:cNvPr>
            <p:cNvSpPr txBox="1"/>
            <p:nvPr/>
          </p:nvSpPr>
          <p:spPr>
            <a:xfrm>
              <a:off x="4955879" y="2438286"/>
              <a:ext cx="2280242" cy="538609"/>
            </a:xfrm>
            <a:prstGeom prst="rect">
              <a:avLst/>
            </a:prstGeom>
            <a:solidFill>
              <a:srgbClr val="FFCCFF"/>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課題の設定</a:t>
              </a:r>
            </a:p>
          </p:txBody>
        </p:sp>
        <p:sp>
          <p:nvSpPr>
            <p:cNvPr id="14" name="テキスト ボックス 13">
              <a:extLst>
                <a:ext uri="{FF2B5EF4-FFF2-40B4-BE49-F238E27FC236}">
                  <a16:creationId xmlns:a16="http://schemas.microsoft.com/office/drawing/2014/main" id="{208DBF24-D7BF-F43A-DCEE-24AAB360B038}"/>
                </a:ext>
              </a:extLst>
            </p:cNvPr>
            <p:cNvSpPr txBox="1"/>
            <p:nvPr/>
          </p:nvSpPr>
          <p:spPr>
            <a:xfrm>
              <a:off x="6546065" y="3733627"/>
              <a:ext cx="2280242" cy="538609"/>
            </a:xfrm>
            <a:prstGeom prst="rect">
              <a:avLst/>
            </a:prstGeom>
            <a:solidFill>
              <a:srgbClr val="FFC000"/>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情報の収集</a:t>
              </a:r>
            </a:p>
          </p:txBody>
        </p:sp>
        <p:sp>
          <p:nvSpPr>
            <p:cNvPr id="17" name="テキスト ボックス 16">
              <a:extLst>
                <a:ext uri="{FF2B5EF4-FFF2-40B4-BE49-F238E27FC236}">
                  <a16:creationId xmlns:a16="http://schemas.microsoft.com/office/drawing/2014/main" id="{F97AD044-A128-F3F8-D491-07400A219366}"/>
                </a:ext>
              </a:extLst>
            </p:cNvPr>
            <p:cNvSpPr txBox="1"/>
            <p:nvPr/>
          </p:nvSpPr>
          <p:spPr>
            <a:xfrm>
              <a:off x="3281780" y="4031467"/>
              <a:ext cx="2534211" cy="538609"/>
            </a:xfrm>
            <a:prstGeom prst="rect">
              <a:avLst/>
            </a:prstGeom>
            <a:solidFill>
              <a:srgbClr val="02FCF6"/>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まとめ・表現</a:t>
              </a:r>
            </a:p>
          </p:txBody>
        </p:sp>
        <p:sp>
          <p:nvSpPr>
            <p:cNvPr id="22" name="テキスト ボックス 21">
              <a:extLst>
                <a:ext uri="{FF2B5EF4-FFF2-40B4-BE49-F238E27FC236}">
                  <a16:creationId xmlns:a16="http://schemas.microsoft.com/office/drawing/2014/main" id="{55C4A782-8681-841B-9A3B-A612C889A650}"/>
                </a:ext>
              </a:extLst>
            </p:cNvPr>
            <p:cNvSpPr txBox="1"/>
            <p:nvPr/>
          </p:nvSpPr>
          <p:spPr>
            <a:xfrm>
              <a:off x="4955879" y="5006208"/>
              <a:ext cx="2280242" cy="538609"/>
            </a:xfrm>
            <a:prstGeom prst="rect">
              <a:avLst/>
            </a:prstGeom>
            <a:solidFill>
              <a:srgbClr val="FFFF00"/>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整理・分析</a:t>
              </a:r>
            </a:p>
          </p:txBody>
        </p:sp>
      </p:grpSp>
      <p:sp>
        <p:nvSpPr>
          <p:cNvPr id="24" name="吹き出し: 下矢印 23">
            <a:extLst>
              <a:ext uri="{FF2B5EF4-FFF2-40B4-BE49-F238E27FC236}">
                <a16:creationId xmlns:a16="http://schemas.microsoft.com/office/drawing/2014/main" id="{DC6FE6E9-F2A4-B350-8DB3-112C8886B1E0}"/>
              </a:ext>
            </a:extLst>
          </p:cNvPr>
          <p:cNvSpPr/>
          <p:nvPr/>
        </p:nvSpPr>
        <p:spPr>
          <a:xfrm>
            <a:off x="8012717" y="4218430"/>
            <a:ext cx="3493558" cy="1338677"/>
          </a:xfrm>
          <a:prstGeom prst="downArrowCallout">
            <a:avLst>
              <a:gd name="adj1" fmla="val 25000"/>
              <a:gd name="adj2" fmla="val 26153"/>
              <a:gd name="adj3" fmla="val 19237"/>
              <a:gd name="adj4" fmla="val 69856"/>
            </a:avLst>
          </a:prstGeom>
          <a:solidFill>
            <a:srgbClr val="FDF8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問題への</a:t>
            </a:r>
            <a:r>
              <a:rPr lang="ja-JP" altLang="en-US" sz="2800" b="1" dirty="0">
                <a:solidFill>
                  <a:srgbClr val="FF0000"/>
                </a:solidFill>
                <a:latin typeface="UD デジタル 教科書体 NP-B" panose="02020700000000000000" pitchFamily="18" charset="-128"/>
                <a:ea typeface="UD デジタル 教科書体 NP-B" panose="02020700000000000000" pitchFamily="18" charset="-128"/>
              </a:rPr>
              <a:t>当事者意識</a:t>
            </a: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を</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持つ習慣付け</a:t>
            </a:r>
          </a:p>
        </p:txBody>
      </p:sp>
    </p:spTree>
    <p:extLst>
      <p:ext uri="{BB962C8B-B14F-4D97-AF65-F5344CB8AC3E}">
        <p14:creationId xmlns:p14="http://schemas.microsoft.com/office/powerpoint/2010/main" val="2746006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80392C0-2466-1716-C4C6-42C190860317}"/>
              </a:ext>
            </a:extLst>
          </p:cNvPr>
          <p:cNvSpPr>
            <a:spLocks noGrp="1"/>
          </p:cNvSpPr>
          <p:nvPr>
            <p:ph idx="1"/>
          </p:nvPr>
        </p:nvSpPr>
        <p:spPr>
          <a:xfrm>
            <a:off x="216336" y="13332"/>
            <a:ext cx="11187537" cy="402051"/>
          </a:xfrm>
          <a:noFill/>
        </p:spPr>
        <p:txBody>
          <a:bodyPr>
            <a:noAutofit/>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③コミュニティ・スクールを生かした総合的な学習の時間の充実</a:t>
            </a:r>
          </a:p>
        </p:txBody>
      </p:sp>
      <p:sp>
        <p:nvSpPr>
          <p:cNvPr id="10" name="吹き出し: 角を丸めた四角形 9">
            <a:extLst>
              <a:ext uri="{FF2B5EF4-FFF2-40B4-BE49-F238E27FC236}">
                <a16:creationId xmlns:a16="http://schemas.microsoft.com/office/drawing/2014/main" id="{D94C0FC5-93B7-E345-B38B-DAD3F9BA6D95}"/>
              </a:ext>
            </a:extLst>
          </p:cNvPr>
          <p:cNvSpPr/>
          <p:nvPr/>
        </p:nvSpPr>
        <p:spPr>
          <a:xfrm>
            <a:off x="7514879" y="469413"/>
            <a:ext cx="3988162" cy="999946"/>
          </a:xfrm>
          <a:prstGeom prst="wedgeRoundRectCallout">
            <a:avLst>
              <a:gd name="adj1" fmla="val -51577"/>
              <a:gd name="adj2" fmla="val 92337"/>
              <a:gd name="adj3" fmla="val 16667"/>
            </a:avLst>
          </a:prstGeom>
          <a:solidFill>
            <a:schemeClr val="bg1"/>
          </a:solidFill>
          <a:ln w="76200">
            <a:solidFill>
              <a:srgbClr val="FF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事前に</a:t>
            </a:r>
            <a:r>
              <a:rPr lang="ja-JP" altLang="en-US" sz="2400" b="1" dirty="0">
                <a:solidFill>
                  <a:srgbClr val="FF0000"/>
                </a:solidFill>
                <a:latin typeface="UD デジタル 教科書体 NP-B" panose="02020700000000000000" pitchFamily="18" charset="-128"/>
                <a:ea typeface="UD デジタル 教科書体 NP-B" panose="02020700000000000000" pitchFamily="18" charset="-128"/>
              </a:rPr>
              <a:t>児童生徒の興味・関心を把握</a:t>
            </a: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する</a:t>
            </a:r>
          </a:p>
        </p:txBody>
      </p:sp>
      <p:sp>
        <p:nvSpPr>
          <p:cNvPr id="17" name="吹き出し: 角を丸めた四角形 16">
            <a:extLst>
              <a:ext uri="{FF2B5EF4-FFF2-40B4-BE49-F238E27FC236}">
                <a16:creationId xmlns:a16="http://schemas.microsoft.com/office/drawing/2014/main" id="{A6E58729-A005-9605-AE9E-5F2704FA7CD0}"/>
              </a:ext>
            </a:extLst>
          </p:cNvPr>
          <p:cNvSpPr/>
          <p:nvPr/>
        </p:nvSpPr>
        <p:spPr>
          <a:xfrm>
            <a:off x="8171017" y="1472072"/>
            <a:ext cx="3960500" cy="1677993"/>
          </a:xfrm>
          <a:prstGeom prst="wedgeRoundRectCallout">
            <a:avLst>
              <a:gd name="adj1" fmla="val -61384"/>
              <a:gd name="adj2" fmla="val 30430"/>
              <a:gd name="adj3" fmla="val 16667"/>
            </a:avLst>
          </a:prstGeom>
          <a:solidFill>
            <a:srgbClr val="FFFFFF"/>
          </a:solidFill>
          <a:ln w="76200">
            <a:solidFill>
              <a:srgbClr val="FF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これまでの児童生徒の考えと「</a:t>
            </a:r>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ずれ</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」や「</a:t>
            </a:r>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隔たり</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」、対象への「</a:t>
            </a:r>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憧れ</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」や「</a:t>
            </a:r>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可能性</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」が感じられるように工夫する</a:t>
            </a:r>
          </a:p>
        </p:txBody>
      </p:sp>
      <p:sp>
        <p:nvSpPr>
          <p:cNvPr id="4" name="テキスト ボックス 3">
            <a:extLst>
              <a:ext uri="{FF2B5EF4-FFF2-40B4-BE49-F238E27FC236}">
                <a16:creationId xmlns:a16="http://schemas.microsoft.com/office/drawing/2014/main" id="{534958DF-1890-6FAB-FCEF-C55EC1A48142}"/>
              </a:ext>
            </a:extLst>
          </p:cNvPr>
          <p:cNvSpPr txBox="1"/>
          <p:nvPr/>
        </p:nvSpPr>
        <p:spPr>
          <a:xfrm>
            <a:off x="1554056" y="592387"/>
            <a:ext cx="2769602" cy="646331"/>
          </a:xfrm>
          <a:prstGeom prst="rect">
            <a:avLst/>
          </a:prstGeom>
          <a:noFill/>
        </p:spPr>
        <p:txBody>
          <a:bodyPr wrap="square" rtlCol="0">
            <a:spAutoFit/>
          </a:bodyPr>
          <a:lstStyle/>
          <a:p>
            <a:pPr algn="l"/>
            <a:r>
              <a:rPr lang="ja-JP" altLang="en-US" sz="3600" b="1" dirty="0">
                <a:latin typeface="UD デジタル 教科書体 NP-B" panose="02020700000000000000" pitchFamily="18" charset="-128"/>
                <a:ea typeface="UD デジタル 教科書体 NP-B" panose="02020700000000000000" pitchFamily="18" charset="-128"/>
              </a:rPr>
              <a:t>探究の過程</a:t>
            </a:r>
          </a:p>
        </p:txBody>
      </p:sp>
      <p:sp>
        <p:nvSpPr>
          <p:cNvPr id="2" name="吹き出し: 角を丸めた四角形 1">
            <a:extLst>
              <a:ext uri="{FF2B5EF4-FFF2-40B4-BE49-F238E27FC236}">
                <a16:creationId xmlns:a16="http://schemas.microsoft.com/office/drawing/2014/main" id="{478CEA98-FCEC-86D8-FEB2-6C769E822A76}"/>
              </a:ext>
            </a:extLst>
          </p:cNvPr>
          <p:cNvSpPr/>
          <p:nvPr/>
        </p:nvSpPr>
        <p:spPr>
          <a:xfrm>
            <a:off x="4247208" y="940441"/>
            <a:ext cx="3147020" cy="518573"/>
          </a:xfrm>
          <a:prstGeom prst="wedgeRoundRectCallout">
            <a:avLst>
              <a:gd name="adj1" fmla="val 8640"/>
              <a:gd name="adj2" fmla="val 81819"/>
              <a:gd name="adj3" fmla="val 16667"/>
            </a:avLst>
          </a:prstGeom>
          <a:solidFill>
            <a:schemeClr val="bg1"/>
          </a:solidFill>
          <a:ln w="76200">
            <a:solidFill>
              <a:srgbClr val="FF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rgbClr val="FF0000"/>
                </a:solidFill>
                <a:latin typeface="UD デジタル 教科書体 NP-B" panose="02020700000000000000" pitchFamily="18" charset="-128"/>
                <a:ea typeface="UD デジタル 教科書体 NP-B" panose="02020700000000000000" pitchFamily="18" charset="-128"/>
              </a:rPr>
              <a:t>体験活動</a:t>
            </a: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を重視する</a:t>
            </a:r>
          </a:p>
        </p:txBody>
      </p:sp>
      <p:sp>
        <p:nvSpPr>
          <p:cNvPr id="33" name="吹き出し: 角を丸めた四角形 32">
            <a:extLst>
              <a:ext uri="{FF2B5EF4-FFF2-40B4-BE49-F238E27FC236}">
                <a16:creationId xmlns:a16="http://schemas.microsoft.com/office/drawing/2014/main" id="{A3F311F3-9F34-8753-6C43-1978F44440D6}"/>
              </a:ext>
            </a:extLst>
          </p:cNvPr>
          <p:cNvSpPr/>
          <p:nvPr/>
        </p:nvSpPr>
        <p:spPr>
          <a:xfrm>
            <a:off x="269005" y="1246468"/>
            <a:ext cx="4030871" cy="1560488"/>
          </a:xfrm>
          <a:prstGeom prst="wedgeRoundRectCallout">
            <a:avLst>
              <a:gd name="adj1" fmla="val 41356"/>
              <a:gd name="adj2" fmla="val 72063"/>
              <a:gd name="adj3" fmla="val 16667"/>
            </a:avLst>
          </a:prstGeom>
          <a:solidFill>
            <a:schemeClr val="bg1"/>
          </a:solidFill>
          <a:ln w="76200">
            <a:solidFill>
              <a:srgbClr val="02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相手意識や目的意識を明確にする</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とともに、情報を再構成して自身の考えや</a:t>
            </a:r>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新たな課題を自覚</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できるようにする</a:t>
            </a:r>
          </a:p>
        </p:txBody>
      </p:sp>
      <p:sp>
        <p:nvSpPr>
          <p:cNvPr id="35" name="吹き出し: 角を丸めた四角形 34">
            <a:extLst>
              <a:ext uri="{FF2B5EF4-FFF2-40B4-BE49-F238E27FC236}">
                <a16:creationId xmlns:a16="http://schemas.microsoft.com/office/drawing/2014/main" id="{379D3C2B-44C8-392F-AB99-358A2FB5F015}"/>
              </a:ext>
            </a:extLst>
          </p:cNvPr>
          <p:cNvSpPr/>
          <p:nvPr/>
        </p:nvSpPr>
        <p:spPr>
          <a:xfrm>
            <a:off x="216336" y="2932335"/>
            <a:ext cx="3321276" cy="2185168"/>
          </a:xfrm>
          <a:prstGeom prst="wedgeRoundRectCallout">
            <a:avLst>
              <a:gd name="adj1" fmla="val 57143"/>
              <a:gd name="adj2" fmla="val 138"/>
              <a:gd name="adj3" fmla="val 16667"/>
            </a:avLst>
          </a:prstGeom>
          <a:solidFill>
            <a:schemeClr val="bg1"/>
          </a:solidFill>
          <a:ln w="76200">
            <a:solidFill>
              <a:srgbClr val="02FC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伝える具体的方法を</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身に付け、目的に応じて選択できるようにするとともに、</a:t>
            </a:r>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各教科で身に付けた表現方法を積極的に活用する</a:t>
            </a:r>
            <a:endParaRPr lang="ja-JP" altLang="en-US" sz="2400" b="1"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5" name="テキスト ボックス 4">
            <a:extLst>
              <a:ext uri="{FF2B5EF4-FFF2-40B4-BE49-F238E27FC236}">
                <a16:creationId xmlns:a16="http://schemas.microsoft.com/office/drawing/2014/main" id="{82BF2287-8C49-DFCF-DC24-8AAB8EFEDDF2}"/>
              </a:ext>
            </a:extLst>
          </p:cNvPr>
          <p:cNvSpPr txBox="1"/>
          <p:nvPr/>
        </p:nvSpPr>
        <p:spPr>
          <a:xfrm>
            <a:off x="235009" y="6407734"/>
            <a:ext cx="7434514" cy="523220"/>
          </a:xfrm>
          <a:prstGeom prst="rect">
            <a:avLst/>
          </a:prstGeom>
          <a:noFill/>
        </p:spPr>
        <p:txBody>
          <a:bodyPr wrap="square" rtlCol="0">
            <a:spAutoFit/>
          </a:bodyPr>
          <a:lstStyle/>
          <a:p>
            <a:pPr algn="l"/>
            <a:r>
              <a:rPr lang="ja-JP" altLang="en-US" sz="1400" dirty="0">
                <a:latin typeface="UD デジタル 教科書体 NP-B" panose="02020700000000000000" pitchFamily="18" charset="-128"/>
                <a:ea typeface="UD デジタル 教科書体 NP-B" panose="02020700000000000000" pitchFamily="18" charset="-128"/>
              </a:rPr>
              <a:t>今、求められている力を高める総合的な学習の時間の展開（小学校編）（中学校編）</a:t>
            </a:r>
          </a:p>
          <a:p>
            <a:pPr algn="l"/>
            <a:r>
              <a:rPr lang="ja-JP" altLang="en-US" sz="1400" dirty="0">
                <a:latin typeface="UD デジタル 教科書体 NP-B" panose="02020700000000000000" pitchFamily="18" charset="-128"/>
                <a:ea typeface="UD デジタル 教科書体 NP-B" panose="02020700000000000000" pitchFamily="18" charset="-128"/>
              </a:rPr>
              <a:t>　　　　　　　　　　　　　　　　　　　　　　　　　　　　　　　　文部科学省　</a:t>
            </a:r>
            <a:r>
              <a:rPr lang="en-US" altLang="ja-JP" sz="1400" dirty="0">
                <a:latin typeface="UD デジタル 教科書体 NP-B" panose="02020700000000000000" pitchFamily="18" charset="-128"/>
                <a:ea typeface="UD デジタル 教科書体 NP-B" panose="02020700000000000000" pitchFamily="18" charset="-128"/>
              </a:rPr>
              <a:t>R3.3</a:t>
            </a:r>
            <a:endParaRPr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29" name="吹き出し: 角を丸めた四角形 28">
            <a:extLst>
              <a:ext uri="{FF2B5EF4-FFF2-40B4-BE49-F238E27FC236}">
                <a16:creationId xmlns:a16="http://schemas.microsoft.com/office/drawing/2014/main" id="{CF235044-CE31-AA8A-83F7-58106E36BE29}"/>
              </a:ext>
            </a:extLst>
          </p:cNvPr>
          <p:cNvSpPr/>
          <p:nvPr/>
        </p:nvSpPr>
        <p:spPr>
          <a:xfrm>
            <a:off x="7514879" y="3990036"/>
            <a:ext cx="4482031" cy="2854632"/>
          </a:xfrm>
          <a:prstGeom prst="wedgeRoundRectCallout">
            <a:avLst>
              <a:gd name="adj1" fmla="val -38630"/>
              <a:gd name="adj2" fmla="val -56655"/>
              <a:gd name="adj3" fmla="val 16667"/>
            </a:avLst>
          </a:prstGeom>
          <a:solidFill>
            <a:srgbClr val="FFFFFF"/>
          </a:solid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課題解決のための情報収集を自覚的に行い、適切な方法で蓄積するとともに、</a:t>
            </a:r>
            <a:r>
              <a:rPr lang="ja-JP" altLang="en-US" sz="2400" b="1" dirty="0">
                <a:solidFill>
                  <a:srgbClr val="FF0000"/>
                </a:solidFill>
                <a:latin typeface="UD デジタル 教科書体 NP-B" panose="02020700000000000000" pitchFamily="18" charset="-128"/>
                <a:ea typeface="UD デジタル 教科書体 NP-B" panose="02020700000000000000" pitchFamily="18" charset="-128"/>
              </a:rPr>
              <a:t>各教科等で身に付けた資質能力を使って情報収集</a:t>
            </a: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をする</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dirty="0">
                <a:solidFill>
                  <a:schemeClr val="tx1"/>
                </a:solidFill>
                <a:latin typeface="UD デジタル 教科書体 NP-B" panose="02020700000000000000" pitchFamily="18" charset="-128"/>
                <a:ea typeface="UD デジタル 教科書体 NP-B" panose="02020700000000000000" pitchFamily="18" charset="-128"/>
              </a:rPr>
              <a:t>例）アンケート調査、インタビュー、電話、図書館、観察・実験、インターネット、イベント・講演会など</a:t>
            </a:r>
          </a:p>
        </p:txBody>
      </p:sp>
      <p:sp>
        <p:nvSpPr>
          <p:cNvPr id="31" name="吹き出し: 角を丸めた四角形 30">
            <a:extLst>
              <a:ext uri="{FF2B5EF4-FFF2-40B4-BE49-F238E27FC236}">
                <a16:creationId xmlns:a16="http://schemas.microsoft.com/office/drawing/2014/main" id="{EAE8E07C-2614-AF07-1275-69211F34B07C}"/>
              </a:ext>
            </a:extLst>
          </p:cNvPr>
          <p:cNvSpPr/>
          <p:nvPr/>
        </p:nvSpPr>
        <p:spPr>
          <a:xfrm>
            <a:off x="457200" y="5242306"/>
            <a:ext cx="6348549" cy="1115650"/>
          </a:xfrm>
          <a:prstGeom prst="wedgeRoundRectCallout">
            <a:avLst>
              <a:gd name="adj1" fmla="val 36659"/>
              <a:gd name="adj2" fmla="val -80014"/>
              <a:gd name="adj3" fmla="val 16667"/>
            </a:avLst>
          </a:prstGeom>
          <a:solidFill>
            <a:srgbClr val="FFFFFF"/>
          </a:solid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児童生徒自身が情報を吟味</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するとともに、</a:t>
            </a:r>
            <a:r>
              <a:rPr lang="ja-JP" altLang="en-US" sz="2400" b="1" dirty="0">
                <a:solidFill>
                  <a:srgbClr val="FF0000"/>
                </a:solidFill>
                <a:latin typeface="UD デジタル 教科書体 NK" panose="02020400000000000000" pitchFamily="18" charset="-128"/>
                <a:ea typeface="UD デジタル 教科書体 NK" panose="02020400000000000000" pitchFamily="18" charset="-128"/>
              </a:rPr>
              <a:t>どのような方法で整理分析を行うのか</a:t>
            </a:r>
            <a:r>
              <a:rPr lang="ja-JP" altLang="en-US" sz="2400" b="1" dirty="0">
                <a:solidFill>
                  <a:schemeClr val="tx1"/>
                </a:solidFill>
                <a:latin typeface="UD デジタル 教科書体 NK" panose="02020400000000000000" pitchFamily="18" charset="-128"/>
                <a:ea typeface="UD デジタル 教科書体 NK" panose="02020400000000000000" pitchFamily="18" charset="-128"/>
              </a:rPr>
              <a:t>を決定する。</a:t>
            </a:r>
            <a:endParaRPr lang="en-US" altLang="ja-JP" sz="2400" b="1" dirty="0">
              <a:solidFill>
                <a:schemeClr val="tx1"/>
              </a:solidFill>
              <a:latin typeface="UD デジタル 教科書体 NK" panose="02020400000000000000" pitchFamily="18" charset="-128"/>
              <a:ea typeface="UD デジタル 教科書体 NK" panose="02020400000000000000" pitchFamily="18" charset="-128"/>
            </a:endParaRPr>
          </a:p>
          <a:p>
            <a:pPr algn="just"/>
            <a:r>
              <a:rPr lang="ja-JP" altLang="en-US" dirty="0">
                <a:solidFill>
                  <a:schemeClr val="tx1"/>
                </a:solidFill>
                <a:latin typeface="UD デジタル 教科書体 NK" panose="02020400000000000000" pitchFamily="18" charset="-128"/>
                <a:ea typeface="UD デジタル 教科書体 NK" panose="02020400000000000000" pitchFamily="18" charset="-128"/>
              </a:rPr>
              <a:t>例）思考ツールの活用等</a:t>
            </a:r>
          </a:p>
        </p:txBody>
      </p:sp>
      <p:grpSp>
        <p:nvGrpSpPr>
          <p:cNvPr id="6" name="グループ化 5">
            <a:extLst>
              <a:ext uri="{FF2B5EF4-FFF2-40B4-BE49-F238E27FC236}">
                <a16:creationId xmlns:a16="http://schemas.microsoft.com/office/drawing/2014/main" id="{129C9934-7E06-C86B-5E89-28D58AFEE7CC}"/>
              </a:ext>
            </a:extLst>
          </p:cNvPr>
          <p:cNvGrpSpPr/>
          <p:nvPr/>
        </p:nvGrpSpPr>
        <p:grpSpPr>
          <a:xfrm>
            <a:off x="3601139" y="1255354"/>
            <a:ext cx="5326233" cy="3750922"/>
            <a:chOff x="3561789" y="1979096"/>
            <a:chExt cx="5326233" cy="3750922"/>
          </a:xfrm>
        </p:grpSpPr>
        <p:sp>
          <p:nvSpPr>
            <p:cNvPr id="7" name="矢印: 環状 6">
              <a:extLst>
                <a:ext uri="{FF2B5EF4-FFF2-40B4-BE49-F238E27FC236}">
                  <a16:creationId xmlns:a16="http://schemas.microsoft.com/office/drawing/2014/main" id="{0FBF904E-0DA4-77BB-693E-BBE2EDD7C4C1}"/>
                </a:ext>
              </a:extLst>
            </p:cNvPr>
            <p:cNvSpPr/>
            <p:nvPr/>
          </p:nvSpPr>
          <p:spPr>
            <a:xfrm rot="3512782">
              <a:off x="4188800" y="1974704"/>
              <a:ext cx="3750922" cy="3759706"/>
            </a:xfrm>
            <a:prstGeom prst="circularArrow">
              <a:avLst>
                <a:gd name="adj1" fmla="val 8417"/>
                <a:gd name="adj2" fmla="val 1117926"/>
                <a:gd name="adj3" fmla="val 8560139"/>
                <a:gd name="adj4" fmla="val 15242721"/>
                <a:gd name="adj5" fmla="val 9671"/>
              </a:avLst>
            </a:prstGeom>
            <a:solidFill>
              <a:schemeClr val="bg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9" name="テキスト ボックス 8">
              <a:extLst>
                <a:ext uri="{FF2B5EF4-FFF2-40B4-BE49-F238E27FC236}">
                  <a16:creationId xmlns:a16="http://schemas.microsoft.com/office/drawing/2014/main" id="{D8F2942F-5BEA-A985-4166-C5B8C78761CB}"/>
                </a:ext>
              </a:extLst>
            </p:cNvPr>
            <p:cNvSpPr txBox="1"/>
            <p:nvPr/>
          </p:nvSpPr>
          <p:spPr>
            <a:xfrm>
              <a:off x="4955879" y="2438286"/>
              <a:ext cx="2280242" cy="538609"/>
            </a:xfrm>
            <a:prstGeom prst="rect">
              <a:avLst/>
            </a:prstGeom>
            <a:solidFill>
              <a:srgbClr val="FFCCFF"/>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課題の設定</a:t>
              </a:r>
            </a:p>
          </p:txBody>
        </p:sp>
        <p:sp>
          <p:nvSpPr>
            <p:cNvPr id="11" name="テキスト ボックス 10">
              <a:extLst>
                <a:ext uri="{FF2B5EF4-FFF2-40B4-BE49-F238E27FC236}">
                  <a16:creationId xmlns:a16="http://schemas.microsoft.com/office/drawing/2014/main" id="{F3AF75A7-F67E-034A-4912-7DB865A8953A}"/>
                </a:ext>
              </a:extLst>
            </p:cNvPr>
            <p:cNvSpPr txBox="1"/>
            <p:nvPr/>
          </p:nvSpPr>
          <p:spPr>
            <a:xfrm>
              <a:off x="6607780" y="3942133"/>
              <a:ext cx="2280242" cy="538609"/>
            </a:xfrm>
            <a:prstGeom prst="rect">
              <a:avLst/>
            </a:prstGeom>
            <a:solidFill>
              <a:srgbClr val="FFC000"/>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情報の収集</a:t>
              </a:r>
            </a:p>
          </p:txBody>
        </p:sp>
        <p:sp>
          <p:nvSpPr>
            <p:cNvPr id="13" name="テキスト ボックス 12">
              <a:extLst>
                <a:ext uri="{FF2B5EF4-FFF2-40B4-BE49-F238E27FC236}">
                  <a16:creationId xmlns:a16="http://schemas.microsoft.com/office/drawing/2014/main" id="{466ED271-593E-8488-4EA3-6568C235BD9E}"/>
                </a:ext>
              </a:extLst>
            </p:cNvPr>
            <p:cNvSpPr txBox="1"/>
            <p:nvPr/>
          </p:nvSpPr>
          <p:spPr>
            <a:xfrm>
              <a:off x="3561789" y="3942133"/>
              <a:ext cx="2534211" cy="538609"/>
            </a:xfrm>
            <a:prstGeom prst="rect">
              <a:avLst/>
            </a:prstGeom>
            <a:solidFill>
              <a:srgbClr val="02FCF6"/>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まとめ・表現</a:t>
              </a:r>
            </a:p>
          </p:txBody>
        </p:sp>
        <p:sp>
          <p:nvSpPr>
            <p:cNvPr id="14" name="テキスト ボックス 13">
              <a:extLst>
                <a:ext uri="{FF2B5EF4-FFF2-40B4-BE49-F238E27FC236}">
                  <a16:creationId xmlns:a16="http://schemas.microsoft.com/office/drawing/2014/main" id="{F045AF61-72E5-16C8-AAA2-7A484E00C575}"/>
                </a:ext>
              </a:extLst>
            </p:cNvPr>
            <p:cNvSpPr txBox="1"/>
            <p:nvPr/>
          </p:nvSpPr>
          <p:spPr>
            <a:xfrm>
              <a:off x="4955879" y="5006208"/>
              <a:ext cx="2280242" cy="538609"/>
            </a:xfrm>
            <a:prstGeom prst="rect">
              <a:avLst/>
            </a:prstGeom>
            <a:solidFill>
              <a:srgbClr val="FFFF00"/>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2900" b="1" dirty="0">
                  <a:latin typeface="UD デジタル 教科書体 NP-B" panose="02020700000000000000" pitchFamily="18" charset="-128"/>
                  <a:ea typeface="UD デジタル 教科書体 NP-B" panose="02020700000000000000" pitchFamily="18" charset="-128"/>
                </a:rPr>
                <a:t>整理・分析</a:t>
              </a:r>
            </a:p>
          </p:txBody>
        </p:sp>
      </p:grpSp>
    </p:spTree>
    <p:extLst>
      <p:ext uri="{BB962C8B-B14F-4D97-AF65-F5344CB8AC3E}">
        <p14:creationId xmlns:p14="http://schemas.microsoft.com/office/powerpoint/2010/main" val="3169252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854B83-0B23-E4EF-E912-1484C5A63FBD}"/>
              </a:ext>
            </a:extLst>
          </p:cNvPr>
          <p:cNvSpPr>
            <a:spLocks noGrp="1"/>
          </p:cNvSpPr>
          <p:nvPr>
            <p:ph type="title"/>
          </p:nvPr>
        </p:nvSpPr>
        <p:spPr>
          <a:xfrm>
            <a:off x="1605323" y="363457"/>
            <a:ext cx="4050894" cy="1280890"/>
          </a:xfrm>
        </p:spPr>
        <p:txBody>
          <a:bodyPr>
            <a:normAutofit fontScale="90000"/>
          </a:bodyPr>
          <a:lstStyle/>
          <a:p>
            <a:r>
              <a:rPr lang="ja-JP" altLang="en-US" sz="6600" b="1" dirty="0">
                <a:latin typeface="UD デジタル 教科書体 NP-B" panose="02020700000000000000" pitchFamily="18" charset="-128"/>
                <a:ea typeface="UD デジタル 教科書体 NP-B" panose="02020700000000000000" pitchFamily="18" charset="-128"/>
              </a:rPr>
              <a:t>本時の内容</a:t>
            </a:r>
          </a:p>
        </p:txBody>
      </p:sp>
      <p:sp>
        <p:nvSpPr>
          <p:cNvPr id="3" name="コンテンツ プレースホルダー 2">
            <a:extLst>
              <a:ext uri="{FF2B5EF4-FFF2-40B4-BE49-F238E27FC236}">
                <a16:creationId xmlns:a16="http://schemas.microsoft.com/office/drawing/2014/main" id="{D8046C12-B4FA-5D54-A3E7-A7F4F4575997}"/>
              </a:ext>
            </a:extLst>
          </p:cNvPr>
          <p:cNvSpPr>
            <a:spLocks noGrp="1"/>
          </p:cNvSpPr>
          <p:nvPr>
            <p:ph idx="1"/>
          </p:nvPr>
        </p:nvSpPr>
        <p:spPr>
          <a:xfrm>
            <a:off x="883920" y="1472171"/>
            <a:ext cx="10911840" cy="1575648"/>
          </a:xfrm>
          <a:solidFill>
            <a:schemeClr val="accent5">
              <a:lumMod val="20000"/>
              <a:lumOff val="80000"/>
            </a:schemeClr>
          </a:solidFill>
        </p:spPr>
        <p:txBody>
          <a:bodyPr>
            <a:noAutofit/>
          </a:bodyPr>
          <a:lstStyle/>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①なぜ、地域と学校との連携・協働が必要</a:t>
            </a:r>
            <a:endParaRPr lang="en-US" altLang="ja-JP" sz="44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　なのか？</a:t>
            </a:r>
          </a:p>
        </p:txBody>
      </p:sp>
      <p:sp>
        <p:nvSpPr>
          <p:cNvPr id="5" name="テキスト ボックス 4">
            <a:extLst>
              <a:ext uri="{FF2B5EF4-FFF2-40B4-BE49-F238E27FC236}">
                <a16:creationId xmlns:a16="http://schemas.microsoft.com/office/drawing/2014/main" id="{52945E8E-4570-D0A0-C5D6-7A89FEF472E7}"/>
              </a:ext>
            </a:extLst>
          </p:cNvPr>
          <p:cNvSpPr txBox="1"/>
          <p:nvPr/>
        </p:nvSpPr>
        <p:spPr>
          <a:xfrm>
            <a:off x="883920" y="3383281"/>
            <a:ext cx="10911840" cy="1446550"/>
          </a:xfrm>
          <a:prstGeom prst="rect">
            <a:avLst/>
          </a:prstGeom>
          <a:solidFill>
            <a:schemeClr val="accent5">
              <a:lumMod val="20000"/>
              <a:lumOff val="80000"/>
            </a:schemeClr>
          </a:solidFill>
        </p:spPr>
        <p:txBody>
          <a:bodyPr wrap="square">
            <a:spAutoFit/>
          </a:bodyPr>
          <a:lstStyle/>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②コミュニティ・スクール、地域学校協働</a:t>
            </a:r>
            <a:endParaRPr lang="en-US" altLang="ja-JP" sz="44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　活動って何？</a:t>
            </a:r>
          </a:p>
        </p:txBody>
      </p:sp>
      <p:sp>
        <p:nvSpPr>
          <p:cNvPr id="6" name="テキスト ボックス 5">
            <a:extLst>
              <a:ext uri="{FF2B5EF4-FFF2-40B4-BE49-F238E27FC236}">
                <a16:creationId xmlns:a16="http://schemas.microsoft.com/office/drawing/2014/main" id="{41748166-6A1D-D324-B25F-8E10B46B6160}"/>
              </a:ext>
            </a:extLst>
          </p:cNvPr>
          <p:cNvSpPr txBox="1"/>
          <p:nvPr/>
        </p:nvSpPr>
        <p:spPr>
          <a:xfrm>
            <a:off x="883920" y="5165293"/>
            <a:ext cx="10911840" cy="1446550"/>
          </a:xfrm>
          <a:prstGeom prst="rect">
            <a:avLst/>
          </a:prstGeom>
          <a:solidFill>
            <a:schemeClr val="accent5">
              <a:lumMod val="20000"/>
              <a:lumOff val="80000"/>
            </a:schemeClr>
          </a:solidFill>
        </p:spPr>
        <p:txBody>
          <a:bodyPr wrap="square">
            <a:spAutoFit/>
          </a:bodyPr>
          <a:lstStyle/>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③</a:t>
            </a:r>
            <a:r>
              <a:rPr kumimoji="1" lang="ja-JP" altLang="en-US" sz="4400" b="1" dirty="0">
                <a:latin typeface="UD デジタル 教科書体 NP-B" panose="02020700000000000000" pitchFamily="18" charset="-128"/>
                <a:ea typeface="UD デジタル 教科書体 NP-B" panose="02020700000000000000" pitchFamily="18" charset="-128"/>
              </a:rPr>
              <a:t>コミュニティ・スクールを生かした総合</a:t>
            </a:r>
            <a:endParaRPr kumimoji="1" lang="en-US" altLang="ja-JP" sz="4400" b="1" dirty="0">
              <a:latin typeface="UD デジタル 教科書体 NP-B" panose="02020700000000000000" pitchFamily="18" charset="-128"/>
              <a:ea typeface="UD デジタル 教科書体 NP-B" panose="02020700000000000000" pitchFamily="18" charset="-128"/>
            </a:endParaRPr>
          </a:p>
          <a:p>
            <a:pPr marL="0" indent="0">
              <a:buNone/>
            </a:pPr>
            <a:r>
              <a:rPr kumimoji="1" lang="en-US" altLang="ja-JP" sz="4400" b="1" dirty="0">
                <a:latin typeface="UD デジタル 教科書体 NP-B" panose="02020700000000000000" pitchFamily="18" charset="-128"/>
                <a:ea typeface="UD デジタル 教科書体 NP-B" panose="02020700000000000000" pitchFamily="18" charset="-128"/>
              </a:rPr>
              <a:t>   </a:t>
            </a:r>
            <a:r>
              <a:rPr kumimoji="1" lang="ja-JP" altLang="en-US" sz="4400" b="1" dirty="0">
                <a:latin typeface="UD デジタル 教科書体 NP-B" panose="02020700000000000000" pitchFamily="18" charset="-128"/>
                <a:ea typeface="UD デジタル 教科書体 NP-B" panose="02020700000000000000" pitchFamily="18" charset="-128"/>
              </a:rPr>
              <a:t>的な学習の時間の充実</a:t>
            </a:r>
            <a:endParaRPr lang="en-US" altLang="ja-JP" sz="4400" b="1"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557202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a:extLst>
              <a:ext uri="{FF2B5EF4-FFF2-40B4-BE49-F238E27FC236}">
                <a16:creationId xmlns:a16="http://schemas.microsoft.com/office/drawing/2014/main" id="{64241723-0B40-0CBF-4746-C4FB1C2230A0}"/>
              </a:ext>
            </a:extLst>
          </p:cNvPr>
          <p:cNvSpPr>
            <a:spLocks noGrp="1"/>
          </p:cNvSpPr>
          <p:nvPr>
            <p:ph idx="1"/>
          </p:nvPr>
        </p:nvSpPr>
        <p:spPr>
          <a:xfrm>
            <a:off x="946757" y="2248049"/>
            <a:ext cx="11245243" cy="1881991"/>
          </a:xfrm>
        </p:spPr>
        <p:txBody>
          <a:bodyPr>
            <a:noAutofit/>
          </a:bodyPr>
          <a:lstStyle/>
          <a:p>
            <a:r>
              <a:rPr lang="ja-JP" altLang="en-US" sz="4800" b="1" dirty="0">
                <a:latin typeface="UD デジタル 教科書体 NP-B" panose="02020700000000000000" pitchFamily="18" charset="-128"/>
                <a:ea typeface="UD デジタル 教科書体 NP-B" panose="02020700000000000000" pitchFamily="18" charset="-128"/>
              </a:rPr>
              <a:t>①なぜ、地域と学校との</a:t>
            </a:r>
            <a:endParaRPr lang="en-US" altLang="ja-JP" sz="48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800" b="1" dirty="0">
                <a:latin typeface="UD デジタル 教科書体 NP-B" panose="02020700000000000000" pitchFamily="18" charset="-128"/>
                <a:ea typeface="UD デジタル 教科書体 NP-B" panose="02020700000000000000" pitchFamily="18" charset="-128"/>
              </a:rPr>
              <a:t>　　　　　連携・協働が必要なのか？</a:t>
            </a:r>
            <a:endParaRPr lang="en-US" altLang="ja-JP" sz="4800" b="1"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2846730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A7F56D8-EA6E-EF9F-8E9F-CF5C766769C6}"/>
              </a:ext>
            </a:extLst>
          </p:cNvPr>
          <p:cNvSpPr>
            <a:spLocks noGrp="1"/>
          </p:cNvSpPr>
          <p:nvPr>
            <p:ph idx="1"/>
          </p:nvPr>
        </p:nvSpPr>
        <p:spPr>
          <a:xfrm>
            <a:off x="159188" y="0"/>
            <a:ext cx="8522543" cy="457200"/>
          </a:xfrm>
          <a:noFill/>
        </p:spPr>
        <p:txBody>
          <a:bodyPr>
            <a:normAutofit fontScale="92500" lnSpcReduction="10000"/>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①なぜ、地域と学校との連携・協働が必要なのか？</a:t>
            </a:r>
            <a:endParaRPr lang="en-US" altLang="ja-JP"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
        <p:nvSpPr>
          <p:cNvPr id="2" name="星 10 1">
            <a:extLst>
              <a:ext uri="{FF2B5EF4-FFF2-40B4-BE49-F238E27FC236}">
                <a16:creationId xmlns:a16="http://schemas.microsoft.com/office/drawing/2014/main" id="{FD665911-7673-E063-FD1F-0AA8EEABFED8}"/>
              </a:ext>
            </a:extLst>
          </p:cNvPr>
          <p:cNvSpPr/>
          <p:nvPr/>
        </p:nvSpPr>
        <p:spPr>
          <a:xfrm>
            <a:off x="346438" y="2498926"/>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不登校</a:t>
            </a:r>
          </a:p>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いじめ</a:t>
            </a:r>
          </a:p>
        </p:txBody>
      </p:sp>
      <p:sp>
        <p:nvSpPr>
          <p:cNvPr id="5" name="星 10 4">
            <a:extLst>
              <a:ext uri="{FF2B5EF4-FFF2-40B4-BE49-F238E27FC236}">
                <a16:creationId xmlns:a16="http://schemas.microsoft.com/office/drawing/2014/main" id="{4A07B7E8-927A-D3DD-A33C-9F7951CF9540}"/>
              </a:ext>
            </a:extLst>
          </p:cNvPr>
          <p:cNvSpPr/>
          <p:nvPr/>
        </p:nvSpPr>
        <p:spPr>
          <a:xfrm>
            <a:off x="1060813" y="1288988"/>
            <a:ext cx="304800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教育の</a:t>
            </a:r>
            <a:endPar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ＩＣＴ化</a:t>
            </a:r>
          </a:p>
        </p:txBody>
      </p:sp>
      <p:sp>
        <p:nvSpPr>
          <p:cNvPr id="7" name="星 10 6">
            <a:extLst>
              <a:ext uri="{FF2B5EF4-FFF2-40B4-BE49-F238E27FC236}">
                <a16:creationId xmlns:a16="http://schemas.microsoft.com/office/drawing/2014/main" id="{A6A8DBED-5218-8EB5-F881-8639F21C5A2B}"/>
              </a:ext>
            </a:extLst>
          </p:cNvPr>
          <p:cNvSpPr/>
          <p:nvPr/>
        </p:nvSpPr>
        <p:spPr>
          <a:xfrm>
            <a:off x="3397613" y="2467176"/>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学力保障</a:t>
            </a:r>
          </a:p>
        </p:txBody>
      </p:sp>
      <p:sp>
        <p:nvSpPr>
          <p:cNvPr id="9" name="星 10 8">
            <a:extLst>
              <a:ext uri="{FF2B5EF4-FFF2-40B4-BE49-F238E27FC236}">
                <a16:creationId xmlns:a16="http://schemas.microsoft.com/office/drawing/2014/main" id="{72ACF432-F560-54DD-B425-3224C0DDDB2A}"/>
              </a:ext>
            </a:extLst>
          </p:cNvPr>
          <p:cNvSpPr/>
          <p:nvPr/>
        </p:nvSpPr>
        <p:spPr>
          <a:xfrm>
            <a:off x="4505689" y="1256973"/>
            <a:ext cx="3206748"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特別支援教育</a:t>
            </a:r>
          </a:p>
        </p:txBody>
      </p:sp>
      <p:sp>
        <p:nvSpPr>
          <p:cNvPr id="11" name="星 10 10">
            <a:extLst>
              <a:ext uri="{FF2B5EF4-FFF2-40B4-BE49-F238E27FC236}">
                <a16:creationId xmlns:a16="http://schemas.microsoft.com/office/drawing/2014/main" id="{BE32FC5C-AF84-0CAB-6A72-D0EAAA302517}"/>
              </a:ext>
            </a:extLst>
          </p:cNvPr>
          <p:cNvSpPr/>
          <p:nvPr/>
        </p:nvSpPr>
        <p:spPr>
          <a:xfrm>
            <a:off x="6280515" y="2444428"/>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教育格差</a:t>
            </a:r>
          </a:p>
        </p:txBody>
      </p:sp>
      <p:sp>
        <p:nvSpPr>
          <p:cNvPr id="13" name="星 10 12">
            <a:extLst>
              <a:ext uri="{FF2B5EF4-FFF2-40B4-BE49-F238E27FC236}">
                <a16:creationId xmlns:a16="http://schemas.microsoft.com/office/drawing/2014/main" id="{E4C464F9-5143-E863-D4D4-D8BB74EEAD28}"/>
              </a:ext>
            </a:extLst>
          </p:cNvPr>
          <p:cNvSpPr/>
          <p:nvPr/>
        </p:nvSpPr>
        <p:spPr>
          <a:xfrm>
            <a:off x="8109313" y="1256973"/>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体験格差</a:t>
            </a:r>
          </a:p>
        </p:txBody>
      </p:sp>
      <p:sp>
        <p:nvSpPr>
          <p:cNvPr id="15" name="星 10 14">
            <a:extLst>
              <a:ext uri="{FF2B5EF4-FFF2-40B4-BE49-F238E27FC236}">
                <a16:creationId xmlns:a16="http://schemas.microsoft.com/office/drawing/2014/main" id="{60CB6B39-68C3-EED0-9794-387430D5B19D}"/>
              </a:ext>
            </a:extLst>
          </p:cNvPr>
          <p:cNvSpPr/>
          <p:nvPr/>
        </p:nvSpPr>
        <p:spPr>
          <a:xfrm>
            <a:off x="9252313" y="2444428"/>
            <a:ext cx="2730500" cy="104933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子どもの</a:t>
            </a:r>
          </a:p>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安心・安全</a:t>
            </a:r>
          </a:p>
        </p:txBody>
      </p:sp>
      <p:pic>
        <p:nvPicPr>
          <p:cNvPr id="18" name="図 17">
            <a:extLst>
              <a:ext uri="{FF2B5EF4-FFF2-40B4-BE49-F238E27FC236}">
                <a16:creationId xmlns:a16="http://schemas.microsoft.com/office/drawing/2014/main" id="{63A3F877-4618-2074-7C9E-DCBCF7EE951D}"/>
              </a:ext>
            </a:extLst>
          </p:cNvPr>
          <p:cNvPicPr>
            <a:picLocks noChangeAspect="1"/>
          </p:cNvPicPr>
          <p:nvPr/>
        </p:nvPicPr>
        <p:blipFill>
          <a:blip r:embed="rId3"/>
          <a:stretch>
            <a:fillRect/>
          </a:stretch>
        </p:blipFill>
        <p:spPr>
          <a:xfrm>
            <a:off x="3908305" y="3761797"/>
            <a:ext cx="1590439" cy="1893872"/>
          </a:xfrm>
          <a:prstGeom prst="rect">
            <a:avLst/>
          </a:prstGeom>
        </p:spPr>
      </p:pic>
      <p:pic>
        <p:nvPicPr>
          <p:cNvPr id="21" name="図 20">
            <a:extLst>
              <a:ext uri="{FF2B5EF4-FFF2-40B4-BE49-F238E27FC236}">
                <a16:creationId xmlns:a16="http://schemas.microsoft.com/office/drawing/2014/main" id="{B73B666A-7B30-1136-CD4A-33237934E012}"/>
              </a:ext>
            </a:extLst>
          </p:cNvPr>
          <p:cNvPicPr>
            <a:picLocks noChangeAspect="1"/>
          </p:cNvPicPr>
          <p:nvPr/>
        </p:nvPicPr>
        <p:blipFill>
          <a:blip r:embed="rId4"/>
          <a:stretch>
            <a:fillRect/>
          </a:stretch>
        </p:blipFill>
        <p:spPr>
          <a:xfrm>
            <a:off x="7049782" y="3728714"/>
            <a:ext cx="1631949" cy="1893873"/>
          </a:xfrm>
          <a:prstGeom prst="rect">
            <a:avLst/>
          </a:prstGeom>
        </p:spPr>
      </p:pic>
      <p:sp>
        <p:nvSpPr>
          <p:cNvPr id="22" name="四角形: 角を丸くする 21">
            <a:extLst>
              <a:ext uri="{FF2B5EF4-FFF2-40B4-BE49-F238E27FC236}">
                <a16:creationId xmlns:a16="http://schemas.microsoft.com/office/drawing/2014/main" id="{0CF15C3A-F276-20E6-1036-87B3A7D3A8BB}"/>
              </a:ext>
            </a:extLst>
          </p:cNvPr>
          <p:cNvSpPr/>
          <p:nvPr/>
        </p:nvSpPr>
        <p:spPr>
          <a:xfrm>
            <a:off x="715892" y="4467368"/>
            <a:ext cx="3159007" cy="108108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教育課題が</a:t>
            </a:r>
          </a:p>
        </p:txBody>
      </p:sp>
      <p:sp>
        <p:nvSpPr>
          <p:cNvPr id="24" name="四角形: 角を丸くする 23">
            <a:extLst>
              <a:ext uri="{FF2B5EF4-FFF2-40B4-BE49-F238E27FC236}">
                <a16:creationId xmlns:a16="http://schemas.microsoft.com/office/drawing/2014/main" id="{3E8A0B72-A66A-FC85-F0C4-551999BA5809}"/>
              </a:ext>
            </a:extLst>
          </p:cNvPr>
          <p:cNvSpPr/>
          <p:nvPr/>
        </p:nvSpPr>
        <p:spPr>
          <a:xfrm>
            <a:off x="8681731" y="4423577"/>
            <a:ext cx="3159007" cy="108108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山積みに！！</a:t>
            </a:r>
          </a:p>
        </p:txBody>
      </p:sp>
      <p:sp>
        <p:nvSpPr>
          <p:cNvPr id="25" name="四角形: 角を丸くする 24">
            <a:extLst>
              <a:ext uri="{FF2B5EF4-FFF2-40B4-BE49-F238E27FC236}">
                <a16:creationId xmlns:a16="http://schemas.microsoft.com/office/drawing/2014/main" id="{F3606B0E-B0D6-837E-BBEB-215F7D4194AD}"/>
              </a:ext>
            </a:extLst>
          </p:cNvPr>
          <p:cNvSpPr/>
          <p:nvPr/>
        </p:nvSpPr>
        <p:spPr>
          <a:xfrm>
            <a:off x="1984375" y="5810252"/>
            <a:ext cx="9105991" cy="841374"/>
          </a:xfrm>
          <a:prstGeom prst="roundRect">
            <a:avLst>
              <a:gd name="adj" fmla="val 0"/>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4400" b="1" dirty="0">
                <a:solidFill>
                  <a:schemeClr val="tx1"/>
                </a:solidFill>
                <a:latin typeface="UD デジタル 教科書体 NP-B" panose="02020700000000000000" pitchFamily="18" charset="-128"/>
                <a:ea typeface="UD デジタル 教科書体 NP-B" panose="02020700000000000000" pitchFamily="18" charset="-128"/>
              </a:rPr>
              <a:t>学校だけで解決するのは困難に</a:t>
            </a:r>
            <a:r>
              <a:rPr lang="en-US" altLang="ja-JP" sz="4400" b="1"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4400" dirty="0">
                <a:solidFill>
                  <a:schemeClr val="tx1"/>
                </a:solidFill>
                <a:latin typeface="UD デジタル 教科書体 NP-B" panose="02020700000000000000" pitchFamily="18" charset="-128"/>
                <a:ea typeface="UD デジタル 教科書体 NP-B" panose="02020700000000000000" pitchFamily="18" charset="-128"/>
              </a:rPr>
              <a:t>。</a:t>
            </a:r>
          </a:p>
        </p:txBody>
      </p:sp>
    </p:spTree>
    <p:extLst>
      <p:ext uri="{BB962C8B-B14F-4D97-AF65-F5344CB8AC3E}">
        <p14:creationId xmlns:p14="http://schemas.microsoft.com/office/powerpoint/2010/main" val="1475593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グループ化 18">
            <a:extLst>
              <a:ext uri="{FF2B5EF4-FFF2-40B4-BE49-F238E27FC236}">
                <a16:creationId xmlns:a16="http://schemas.microsoft.com/office/drawing/2014/main" id="{EC49AD9D-B524-2241-D559-8BA4648C1F56}"/>
              </a:ext>
            </a:extLst>
          </p:cNvPr>
          <p:cNvGrpSpPr/>
          <p:nvPr/>
        </p:nvGrpSpPr>
        <p:grpSpPr>
          <a:xfrm>
            <a:off x="523356" y="1396505"/>
            <a:ext cx="11145287" cy="4240429"/>
            <a:chOff x="331176" y="1247104"/>
            <a:chExt cx="11889670" cy="5605614"/>
          </a:xfrm>
        </p:grpSpPr>
        <p:grpSp>
          <p:nvGrpSpPr>
            <p:cNvPr id="13" name="グループ化 12">
              <a:extLst>
                <a:ext uri="{FF2B5EF4-FFF2-40B4-BE49-F238E27FC236}">
                  <a16:creationId xmlns:a16="http://schemas.microsoft.com/office/drawing/2014/main" id="{155608C3-AF2B-1F43-D0E4-C8E292163AC3}"/>
                </a:ext>
              </a:extLst>
            </p:cNvPr>
            <p:cNvGrpSpPr/>
            <p:nvPr/>
          </p:nvGrpSpPr>
          <p:grpSpPr>
            <a:xfrm>
              <a:off x="331176" y="1247104"/>
              <a:ext cx="11889670" cy="5605614"/>
              <a:chOff x="424225" y="771398"/>
              <a:chExt cx="11889670" cy="5605614"/>
            </a:xfrm>
          </p:grpSpPr>
          <p:pic>
            <p:nvPicPr>
              <p:cNvPr id="6" name="図 5">
                <a:extLst>
                  <a:ext uri="{FF2B5EF4-FFF2-40B4-BE49-F238E27FC236}">
                    <a16:creationId xmlns:a16="http://schemas.microsoft.com/office/drawing/2014/main" id="{2C68E793-1621-A408-4D5E-804564F2D005}"/>
                  </a:ext>
                </a:extLst>
              </p:cNvPr>
              <p:cNvPicPr>
                <a:picLocks noChangeAspect="1"/>
              </p:cNvPicPr>
              <p:nvPr/>
            </p:nvPicPr>
            <p:blipFill>
              <a:blip r:embed="rId3"/>
              <a:stretch>
                <a:fillRect/>
              </a:stretch>
            </p:blipFill>
            <p:spPr>
              <a:xfrm>
                <a:off x="6038694" y="2226573"/>
                <a:ext cx="2082800" cy="2830848"/>
              </a:xfrm>
              <a:prstGeom prst="rect">
                <a:avLst/>
              </a:prstGeom>
            </p:spPr>
          </p:pic>
          <p:pic>
            <p:nvPicPr>
              <p:cNvPr id="9" name="図 8">
                <a:extLst>
                  <a:ext uri="{FF2B5EF4-FFF2-40B4-BE49-F238E27FC236}">
                    <a16:creationId xmlns:a16="http://schemas.microsoft.com/office/drawing/2014/main" id="{74140A7B-68B9-D560-FBA6-A243D6EC83E4}"/>
                  </a:ext>
                </a:extLst>
              </p:cNvPr>
              <p:cNvPicPr>
                <a:picLocks noChangeAspect="1"/>
              </p:cNvPicPr>
              <p:nvPr/>
            </p:nvPicPr>
            <p:blipFill>
              <a:blip r:embed="rId4"/>
              <a:stretch>
                <a:fillRect/>
              </a:stretch>
            </p:blipFill>
            <p:spPr>
              <a:xfrm>
                <a:off x="4470606" y="2206813"/>
                <a:ext cx="2082800" cy="2830848"/>
              </a:xfrm>
              <a:prstGeom prst="rect">
                <a:avLst/>
              </a:prstGeom>
            </p:spPr>
          </p:pic>
          <p:pic>
            <p:nvPicPr>
              <p:cNvPr id="15" name="図 14">
                <a:extLst>
                  <a:ext uri="{FF2B5EF4-FFF2-40B4-BE49-F238E27FC236}">
                    <a16:creationId xmlns:a16="http://schemas.microsoft.com/office/drawing/2014/main" id="{0B841738-7CAA-C259-2A29-5E7FC9CE60C9}"/>
                  </a:ext>
                </a:extLst>
              </p:cNvPr>
              <p:cNvPicPr>
                <a:picLocks noChangeAspect="1"/>
              </p:cNvPicPr>
              <p:nvPr/>
            </p:nvPicPr>
            <p:blipFill>
              <a:blip r:embed="rId5"/>
              <a:stretch>
                <a:fillRect/>
              </a:stretch>
            </p:blipFill>
            <p:spPr>
              <a:xfrm>
                <a:off x="8221766" y="1973574"/>
                <a:ext cx="2082800" cy="2722614"/>
              </a:xfrm>
              <a:prstGeom prst="rect">
                <a:avLst/>
              </a:prstGeom>
            </p:spPr>
          </p:pic>
          <p:pic>
            <p:nvPicPr>
              <p:cNvPr id="18" name="図 17">
                <a:extLst>
                  <a:ext uri="{FF2B5EF4-FFF2-40B4-BE49-F238E27FC236}">
                    <a16:creationId xmlns:a16="http://schemas.microsoft.com/office/drawing/2014/main" id="{AC93DFFD-59EA-82D6-4F5C-BDE552B944FC}"/>
                  </a:ext>
                </a:extLst>
              </p:cNvPr>
              <p:cNvPicPr>
                <a:picLocks noChangeAspect="1"/>
              </p:cNvPicPr>
              <p:nvPr/>
            </p:nvPicPr>
            <p:blipFill>
              <a:blip r:embed="rId6"/>
              <a:stretch>
                <a:fillRect/>
              </a:stretch>
            </p:blipFill>
            <p:spPr>
              <a:xfrm>
                <a:off x="2135242" y="2105956"/>
                <a:ext cx="2232025" cy="2557163"/>
              </a:xfrm>
              <a:prstGeom prst="rect">
                <a:avLst/>
              </a:prstGeom>
            </p:spPr>
          </p:pic>
          <p:pic>
            <p:nvPicPr>
              <p:cNvPr id="21" name="図 20">
                <a:extLst>
                  <a:ext uri="{FF2B5EF4-FFF2-40B4-BE49-F238E27FC236}">
                    <a16:creationId xmlns:a16="http://schemas.microsoft.com/office/drawing/2014/main" id="{39FAC232-E407-2BDA-815E-2D78B2B05F8C}"/>
                  </a:ext>
                </a:extLst>
              </p:cNvPr>
              <p:cNvPicPr>
                <a:picLocks noChangeAspect="1"/>
              </p:cNvPicPr>
              <p:nvPr/>
            </p:nvPicPr>
            <p:blipFill>
              <a:blip r:embed="rId7"/>
              <a:stretch>
                <a:fillRect/>
              </a:stretch>
            </p:blipFill>
            <p:spPr>
              <a:xfrm>
                <a:off x="424225" y="2098541"/>
                <a:ext cx="1975397" cy="2644111"/>
              </a:xfrm>
              <a:prstGeom prst="rect">
                <a:avLst/>
              </a:prstGeom>
            </p:spPr>
          </p:pic>
          <p:pic>
            <p:nvPicPr>
              <p:cNvPr id="26" name="図 25">
                <a:extLst>
                  <a:ext uri="{FF2B5EF4-FFF2-40B4-BE49-F238E27FC236}">
                    <a16:creationId xmlns:a16="http://schemas.microsoft.com/office/drawing/2014/main" id="{53DB92AE-823B-2FFB-235B-E4ECEB7450EF}"/>
                  </a:ext>
                </a:extLst>
              </p:cNvPr>
              <p:cNvPicPr>
                <a:picLocks noChangeAspect="1"/>
              </p:cNvPicPr>
              <p:nvPr/>
            </p:nvPicPr>
            <p:blipFill>
              <a:blip r:embed="rId8"/>
              <a:stretch>
                <a:fillRect/>
              </a:stretch>
            </p:blipFill>
            <p:spPr>
              <a:xfrm>
                <a:off x="10090040" y="2000530"/>
                <a:ext cx="2223855" cy="2644111"/>
              </a:xfrm>
              <a:prstGeom prst="rect">
                <a:avLst/>
              </a:prstGeom>
            </p:spPr>
          </p:pic>
          <p:sp>
            <p:nvSpPr>
              <p:cNvPr id="3" name="矢印: 下カーブ 2">
                <a:extLst>
                  <a:ext uri="{FF2B5EF4-FFF2-40B4-BE49-F238E27FC236}">
                    <a16:creationId xmlns:a16="http://schemas.microsoft.com/office/drawing/2014/main" id="{4DD88F1F-5991-CFE7-9D08-1C2FC737B845}"/>
                  </a:ext>
                </a:extLst>
              </p:cNvPr>
              <p:cNvSpPr/>
              <p:nvPr/>
            </p:nvSpPr>
            <p:spPr>
              <a:xfrm flipH="1">
                <a:off x="1914391" y="1556709"/>
                <a:ext cx="3261665" cy="84188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7" name="矢印: 下カーブ 6">
                <a:extLst>
                  <a:ext uri="{FF2B5EF4-FFF2-40B4-BE49-F238E27FC236}">
                    <a16:creationId xmlns:a16="http://schemas.microsoft.com/office/drawing/2014/main" id="{BF53F36B-E3DA-596B-4971-0C1AF890C038}"/>
                  </a:ext>
                </a:extLst>
              </p:cNvPr>
              <p:cNvSpPr/>
              <p:nvPr/>
            </p:nvSpPr>
            <p:spPr>
              <a:xfrm>
                <a:off x="7788115" y="1592792"/>
                <a:ext cx="3020363" cy="71915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ja-JP" altLang="en-US">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8" name="十二角形 7">
                <a:extLst>
                  <a:ext uri="{FF2B5EF4-FFF2-40B4-BE49-F238E27FC236}">
                    <a16:creationId xmlns:a16="http://schemas.microsoft.com/office/drawing/2014/main" id="{A78D4932-6714-D96B-3BB3-5B485E31FD93}"/>
                  </a:ext>
                </a:extLst>
              </p:cNvPr>
              <p:cNvSpPr/>
              <p:nvPr/>
            </p:nvSpPr>
            <p:spPr>
              <a:xfrm>
                <a:off x="506331" y="4750064"/>
                <a:ext cx="4272057" cy="1626948"/>
              </a:xfrm>
              <a:prstGeom prst="dodecagon">
                <a:avLst/>
              </a:prstGeom>
              <a:solidFill>
                <a:schemeClr val="bg1"/>
              </a:solid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保護者</a:t>
                </a:r>
              </a:p>
              <a:p>
                <a:pPr algn="ctr"/>
                <a:r>
                  <a:rPr lang="ja-JP" altLang="en-US" sz="2400" b="1"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当事者意識</a:t>
                </a:r>
                <a:r>
                  <a:rPr lang="ja-JP" altLang="en-US" sz="2400" dirty="0">
                    <a:solidFill>
                      <a:schemeClr val="tx1"/>
                    </a:solidFill>
                    <a:latin typeface="UD デジタル 教科書体 NP-B" panose="02020700000000000000" pitchFamily="18" charset="-128"/>
                    <a:ea typeface="UD デジタル 教科書体 NP-B" panose="02020700000000000000" pitchFamily="18" charset="-128"/>
                  </a:rPr>
                  <a:t>を高める</a:t>
                </a:r>
              </a:p>
            </p:txBody>
          </p:sp>
          <p:sp>
            <p:nvSpPr>
              <p:cNvPr id="11" name="十二角形 10">
                <a:extLst>
                  <a:ext uri="{FF2B5EF4-FFF2-40B4-BE49-F238E27FC236}">
                    <a16:creationId xmlns:a16="http://schemas.microsoft.com/office/drawing/2014/main" id="{C85B65BF-B997-13B6-BF91-6A5758318227}"/>
                  </a:ext>
                </a:extLst>
              </p:cNvPr>
              <p:cNvSpPr/>
              <p:nvPr/>
            </p:nvSpPr>
            <p:spPr>
              <a:xfrm>
                <a:off x="8041838" y="4690226"/>
                <a:ext cx="4272057" cy="1686786"/>
              </a:xfrm>
              <a:prstGeom prst="dodecagon">
                <a:avLst/>
              </a:prstGeom>
              <a:solidFill>
                <a:schemeClr val="bg1"/>
              </a:solid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地域住民</a:t>
                </a:r>
              </a:p>
              <a:p>
                <a:pPr algn="ctr"/>
                <a:r>
                  <a:rPr lang="ja-JP" altLang="en-US" sz="2400" b="1"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当事者意識</a:t>
                </a:r>
                <a:r>
                  <a:rPr lang="ja-JP" altLang="en-US" sz="2400" dirty="0">
                    <a:solidFill>
                      <a:schemeClr val="tx1"/>
                    </a:solidFill>
                    <a:latin typeface="UD デジタル 教科書体 NP-B" panose="02020700000000000000" pitchFamily="18" charset="-128"/>
                    <a:ea typeface="UD デジタル 教科書体 NP-B" panose="02020700000000000000" pitchFamily="18" charset="-128"/>
                  </a:rPr>
                  <a:t>を高める</a:t>
                </a:r>
              </a:p>
            </p:txBody>
          </p:sp>
          <p:sp>
            <p:nvSpPr>
              <p:cNvPr id="12" name="四角形 11">
                <a:extLst>
                  <a:ext uri="{FF2B5EF4-FFF2-40B4-BE49-F238E27FC236}">
                    <a16:creationId xmlns:a16="http://schemas.microsoft.com/office/drawing/2014/main" id="{028B7BB7-AD3E-5F98-5D40-C93BDEA84884}"/>
                  </a:ext>
                </a:extLst>
              </p:cNvPr>
              <p:cNvSpPr/>
              <p:nvPr/>
            </p:nvSpPr>
            <p:spPr>
              <a:xfrm>
                <a:off x="1695810" y="771398"/>
                <a:ext cx="9715192" cy="865849"/>
              </a:xfrm>
              <a:prstGeom prst="rect">
                <a:avLst/>
              </a:prstGeom>
              <a:solidFill>
                <a:srgbClr val="FFFF00"/>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参加から参画へ</a:t>
                </a:r>
                <a:endParaRPr lang="ja-JP" altLang="en-US" sz="2600" b="1" dirty="0">
                  <a:solidFill>
                    <a:schemeClr val="tx1"/>
                  </a:solidFill>
                  <a:latin typeface="UD デジタル 教科書体 NP-B" panose="02020700000000000000" pitchFamily="18" charset="-128"/>
                  <a:ea typeface="UD デジタル 教科書体 NP-B" panose="02020700000000000000" pitchFamily="18" charset="-128"/>
                </a:endParaRPr>
              </a:p>
            </p:txBody>
          </p:sp>
        </p:grpSp>
        <p:sp>
          <p:nvSpPr>
            <p:cNvPr id="14" name="四角形: 角を丸くする 13">
              <a:extLst>
                <a:ext uri="{FF2B5EF4-FFF2-40B4-BE49-F238E27FC236}">
                  <a16:creationId xmlns:a16="http://schemas.microsoft.com/office/drawing/2014/main" id="{3DBA0EB1-0D4E-DC1A-69AF-FEC7222909B2}"/>
                </a:ext>
              </a:extLst>
            </p:cNvPr>
            <p:cNvSpPr/>
            <p:nvPr/>
          </p:nvSpPr>
          <p:spPr>
            <a:xfrm>
              <a:off x="2402160" y="2046460"/>
              <a:ext cx="1975397" cy="527787"/>
            </a:xfrm>
            <a:prstGeom prst="roundRect">
              <a:avLst/>
            </a:pr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巻き込もう</a:t>
              </a:r>
            </a:p>
          </p:txBody>
        </p:sp>
        <p:sp>
          <p:nvSpPr>
            <p:cNvPr id="17" name="四角形: 角を丸くする 16">
              <a:extLst>
                <a:ext uri="{FF2B5EF4-FFF2-40B4-BE49-F238E27FC236}">
                  <a16:creationId xmlns:a16="http://schemas.microsoft.com/office/drawing/2014/main" id="{08A3F464-8C2D-6DE2-07AC-8741C7F2F576}"/>
                </a:ext>
              </a:extLst>
            </p:cNvPr>
            <p:cNvSpPr/>
            <p:nvPr/>
          </p:nvSpPr>
          <p:spPr>
            <a:xfrm>
              <a:off x="8555817" y="1998360"/>
              <a:ext cx="1228599" cy="493211"/>
            </a:xfrm>
            <a:prstGeom prst="roundRect">
              <a:avLst/>
            </a:pr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頼ろう</a:t>
              </a:r>
            </a:p>
          </p:txBody>
        </p:sp>
      </p:grpSp>
      <p:sp>
        <p:nvSpPr>
          <p:cNvPr id="20" name="四角形: 角を丸くする 19">
            <a:extLst>
              <a:ext uri="{FF2B5EF4-FFF2-40B4-BE49-F238E27FC236}">
                <a16:creationId xmlns:a16="http://schemas.microsoft.com/office/drawing/2014/main" id="{23D244D4-B993-5608-0F6D-1F0F4B00DC6D}"/>
              </a:ext>
            </a:extLst>
          </p:cNvPr>
          <p:cNvSpPr/>
          <p:nvPr/>
        </p:nvSpPr>
        <p:spPr>
          <a:xfrm>
            <a:off x="2912287" y="585855"/>
            <a:ext cx="6600144" cy="757593"/>
          </a:xfrm>
          <a:prstGeom prst="roundRect">
            <a:avLst/>
          </a:prstGeom>
          <a:solidFill>
            <a:srgbClr val="02F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4000" b="1" dirty="0">
                <a:solidFill>
                  <a:schemeClr val="tx1"/>
                </a:solidFill>
                <a:latin typeface="UD デジタル 教科書体 NP-B" panose="02020700000000000000" pitchFamily="18" charset="-128"/>
                <a:ea typeface="UD デジタル 教科書体 NP-B" panose="02020700000000000000" pitchFamily="18" charset="-128"/>
              </a:rPr>
              <a:t>質の高い教育活動</a:t>
            </a:r>
          </a:p>
        </p:txBody>
      </p:sp>
      <p:sp>
        <p:nvSpPr>
          <p:cNvPr id="29" name="テキスト ボックス 28">
            <a:extLst>
              <a:ext uri="{FF2B5EF4-FFF2-40B4-BE49-F238E27FC236}">
                <a16:creationId xmlns:a16="http://schemas.microsoft.com/office/drawing/2014/main" id="{B1FE4044-4F7D-EDDB-CA0E-FE04B5B3B838}"/>
              </a:ext>
            </a:extLst>
          </p:cNvPr>
          <p:cNvSpPr txBox="1"/>
          <p:nvPr/>
        </p:nvSpPr>
        <p:spPr>
          <a:xfrm>
            <a:off x="861993" y="5915757"/>
            <a:ext cx="12032812" cy="707886"/>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「地域に開かれた学校」から</a:t>
            </a:r>
            <a:r>
              <a:rPr lang="ja-JP" altLang="en-US" sz="4000" b="1" dirty="0">
                <a:highlight>
                  <a:srgbClr val="00FFFF"/>
                </a:highlight>
                <a:latin typeface="UD デジタル 教科書体 NP-B" panose="02020700000000000000" pitchFamily="18" charset="-128"/>
                <a:ea typeface="UD デジタル 教科書体 NP-B" panose="02020700000000000000" pitchFamily="18" charset="-128"/>
              </a:rPr>
              <a:t>「地域とともにある学校」</a:t>
            </a:r>
            <a:r>
              <a:rPr lang="ja-JP" altLang="en-US" sz="3200" b="1" dirty="0">
                <a:highlight>
                  <a:srgbClr val="00FFFF"/>
                </a:highlight>
                <a:latin typeface="UD デジタル 教科書体 NP-B" panose="02020700000000000000" pitchFamily="18" charset="-128"/>
                <a:ea typeface="UD デジタル 教科書体 NP-B" panose="02020700000000000000" pitchFamily="18" charset="-128"/>
              </a:rPr>
              <a:t>へ</a:t>
            </a:r>
          </a:p>
        </p:txBody>
      </p:sp>
      <p:sp>
        <p:nvSpPr>
          <p:cNvPr id="2" name="十二角形 1">
            <a:extLst>
              <a:ext uri="{FF2B5EF4-FFF2-40B4-BE49-F238E27FC236}">
                <a16:creationId xmlns:a16="http://schemas.microsoft.com/office/drawing/2014/main" id="{C632BF58-7858-3955-CC3E-530AD1DD13AB}"/>
              </a:ext>
            </a:extLst>
          </p:cNvPr>
          <p:cNvSpPr/>
          <p:nvPr/>
        </p:nvSpPr>
        <p:spPr>
          <a:xfrm>
            <a:off x="5179820" y="4306935"/>
            <a:ext cx="1790019" cy="762634"/>
          </a:xfrm>
          <a:prstGeom prst="dodecagon">
            <a:avLst/>
          </a:prstGeom>
          <a:solidFill>
            <a:schemeClr val="bg1"/>
          </a:solid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教員</a:t>
            </a:r>
          </a:p>
        </p:txBody>
      </p:sp>
      <p:sp>
        <p:nvSpPr>
          <p:cNvPr id="4" name="コンテンツ プレースホルダー 2">
            <a:extLst>
              <a:ext uri="{FF2B5EF4-FFF2-40B4-BE49-F238E27FC236}">
                <a16:creationId xmlns:a16="http://schemas.microsoft.com/office/drawing/2014/main" id="{395665EE-1850-BCE2-7F11-76253D701052}"/>
              </a:ext>
            </a:extLst>
          </p:cNvPr>
          <p:cNvSpPr>
            <a:spLocks noGrp="1"/>
          </p:cNvSpPr>
          <p:nvPr>
            <p:ph idx="1"/>
          </p:nvPr>
        </p:nvSpPr>
        <p:spPr>
          <a:xfrm>
            <a:off x="159188" y="0"/>
            <a:ext cx="8522543" cy="457200"/>
          </a:xfrm>
          <a:noFill/>
        </p:spPr>
        <p:txBody>
          <a:bodyPr>
            <a:normAutofit fontScale="92500" lnSpcReduction="10000"/>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①なぜ、地域と学校との連携・協働が必要なのか？</a:t>
            </a:r>
            <a:endParaRPr lang="en-US" altLang="ja-JP"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234994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0BB74D2F-445B-DDDB-0DCC-A02FC5346E69}"/>
              </a:ext>
            </a:extLst>
          </p:cNvPr>
          <p:cNvGrpSpPr/>
          <p:nvPr/>
        </p:nvGrpSpPr>
        <p:grpSpPr>
          <a:xfrm>
            <a:off x="263874" y="1319350"/>
            <a:ext cx="11727829" cy="4994406"/>
            <a:chOff x="1127335" y="2537788"/>
            <a:chExt cx="10477289" cy="3394967"/>
          </a:xfrm>
        </p:grpSpPr>
        <p:pic>
          <p:nvPicPr>
            <p:cNvPr id="6" name="図 5">
              <a:extLst>
                <a:ext uri="{FF2B5EF4-FFF2-40B4-BE49-F238E27FC236}">
                  <a16:creationId xmlns:a16="http://schemas.microsoft.com/office/drawing/2014/main" id="{B711543F-E336-DA30-BE28-CDB2BFE2BE76}"/>
                </a:ext>
              </a:extLst>
            </p:cNvPr>
            <p:cNvPicPr>
              <a:picLocks noChangeAspect="1"/>
            </p:cNvPicPr>
            <p:nvPr/>
          </p:nvPicPr>
          <p:blipFill>
            <a:blip r:embed="rId3"/>
            <a:stretch>
              <a:fillRect/>
            </a:stretch>
          </p:blipFill>
          <p:spPr>
            <a:xfrm>
              <a:off x="1127335" y="2537788"/>
              <a:ext cx="3540125" cy="3394967"/>
            </a:xfrm>
            <a:prstGeom prst="rect">
              <a:avLst/>
            </a:prstGeom>
          </p:spPr>
        </p:pic>
        <p:sp>
          <p:nvSpPr>
            <p:cNvPr id="7" name="円柱 6">
              <a:extLst>
                <a:ext uri="{FF2B5EF4-FFF2-40B4-BE49-F238E27FC236}">
                  <a16:creationId xmlns:a16="http://schemas.microsoft.com/office/drawing/2014/main" id="{76939061-A2C4-521D-3120-4591B8FB0FB0}"/>
                </a:ext>
              </a:extLst>
            </p:cNvPr>
            <p:cNvSpPr/>
            <p:nvPr/>
          </p:nvSpPr>
          <p:spPr>
            <a:xfrm rot="5400000">
              <a:off x="5854672" y="1321073"/>
              <a:ext cx="1557021" cy="6021628"/>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UD デジタル 教科書体 NP-B" panose="02020700000000000000" pitchFamily="18" charset="-128"/>
                <a:ea typeface="UD デジタル 教科書体 NP-B" panose="02020700000000000000" pitchFamily="18" charset="-128"/>
              </a:endParaRPr>
            </a:p>
          </p:txBody>
        </p:sp>
        <p:pic>
          <p:nvPicPr>
            <p:cNvPr id="8" name="図 7">
              <a:extLst>
                <a:ext uri="{FF2B5EF4-FFF2-40B4-BE49-F238E27FC236}">
                  <a16:creationId xmlns:a16="http://schemas.microsoft.com/office/drawing/2014/main" id="{F23A338E-4777-CF1C-FD42-9ADC64072A45}"/>
                </a:ext>
              </a:extLst>
            </p:cNvPr>
            <p:cNvPicPr>
              <a:picLocks noChangeAspect="1"/>
            </p:cNvPicPr>
            <p:nvPr/>
          </p:nvPicPr>
          <p:blipFill>
            <a:blip r:embed="rId3"/>
            <a:stretch>
              <a:fillRect/>
            </a:stretch>
          </p:blipFill>
          <p:spPr>
            <a:xfrm>
              <a:off x="8064499" y="2537788"/>
              <a:ext cx="3540125" cy="3394967"/>
            </a:xfrm>
            <a:prstGeom prst="rect">
              <a:avLst/>
            </a:prstGeom>
          </p:spPr>
        </p:pic>
      </p:grpSp>
      <p:sp>
        <p:nvSpPr>
          <p:cNvPr id="10" name="矢印: 上 9">
            <a:extLst>
              <a:ext uri="{FF2B5EF4-FFF2-40B4-BE49-F238E27FC236}">
                <a16:creationId xmlns:a16="http://schemas.microsoft.com/office/drawing/2014/main" id="{939814AC-8968-2BF5-7301-BD16699ABEB5}"/>
              </a:ext>
            </a:extLst>
          </p:cNvPr>
          <p:cNvSpPr/>
          <p:nvPr/>
        </p:nvSpPr>
        <p:spPr>
          <a:xfrm>
            <a:off x="5377808" y="1982566"/>
            <a:ext cx="1508570" cy="830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11" name="四角形: 角を丸くする 10">
            <a:extLst>
              <a:ext uri="{FF2B5EF4-FFF2-40B4-BE49-F238E27FC236}">
                <a16:creationId xmlns:a16="http://schemas.microsoft.com/office/drawing/2014/main" id="{E57FEF73-2EFC-0B29-F9B1-35DEABA67D2E}"/>
              </a:ext>
            </a:extLst>
          </p:cNvPr>
          <p:cNvSpPr/>
          <p:nvPr/>
        </p:nvSpPr>
        <p:spPr>
          <a:xfrm>
            <a:off x="3383280" y="703421"/>
            <a:ext cx="5425440" cy="1279145"/>
          </a:xfrm>
          <a:prstGeom prst="roundRect">
            <a:avLst/>
          </a:prstGeom>
          <a:solidFill>
            <a:srgbClr val="02FCF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500" b="1" dirty="0">
                <a:solidFill>
                  <a:schemeClr val="tx1"/>
                </a:solidFill>
                <a:latin typeface="UD デジタル 教科書体 NK" panose="02020400000000000000" pitchFamily="18" charset="-128"/>
                <a:ea typeface="UD デジタル 教科書体 NK" panose="02020400000000000000" pitchFamily="18" charset="-128"/>
              </a:rPr>
              <a:t>目指す児童・生徒像</a:t>
            </a:r>
            <a:endParaRPr lang="en-US" altLang="ja-JP" sz="3500" b="1" dirty="0">
              <a:solidFill>
                <a:schemeClr val="tx1"/>
              </a:solidFill>
              <a:latin typeface="UD デジタル 教科書体 NK" panose="02020400000000000000" pitchFamily="18" charset="-128"/>
              <a:ea typeface="UD デジタル 教科書体 NK" panose="02020400000000000000" pitchFamily="18" charset="-128"/>
            </a:endParaRPr>
          </a:p>
          <a:p>
            <a:pPr algn="ctr"/>
            <a:r>
              <a:rPr lang="ja-JP" altLang="en-US" sz="3500" b="1" dirty="0">
                <a:solidFill>
                  <a:schemeClr val="tx1"/>
                </a:solidFill>
                <a:latin typeface="UD デジタル 教科書体 NK" panose="02020400000000000000" pitchFamily="18" charset="-128"/>
                <a:ea typeface="UD デジタル 教科書体 NK" panose="02020400000000000000" pitchFamily="18" charset="-128"/>
              </a:rPr>
              <a:t>（共通の目標・ビジョン）</a:t>
            </a:r>
          </a:p>
        </p:txBody>
      </p:sp>
      <p:sp>
        <p:nvSpPr>
          <p:cNvPr id="14" name="テキスト ボックス 13">
            <a:extLst>
              <a:ext uri="{FF2B5EF4-FFF2-40B4-BE49-F238E27FC236}">
                <a16:creationId xmlns:a16="http://schemas.microsoft.com/office/drawing/2014/main" id="{F660AF8A-AAC9-73CC-EE9A-6ABCC045A121}"/>
              </a:ext>
            </a:extLst>
          </p:cNvPr>
          <p:cNvSpPr txBox="1"/>
          <p:nvPr/>
        </p:nvSpPr>
        <p:spPr>
          <a:xfrm>
            <a:off x="2991375" y="3374274"/>
            <a:ext cx="5628102" cy="1477328"/>
          </a:xfrm>
          <a:prstGeom prst="rect">
            <a:avLst/>
          </a:prstGeom>
          <a:noFill/>
        </p:spPr>
        <p:txBody>
          <a:bodyPr wrap="square" rtlCol="0">
            <a:spAutoFit/>
          </a:bodyPr>
          <a:lstStyle/>
          <a:p>
            <a:pPr algn="l"/>
            <a:r>
              <a:rPr lang="ja-JP" altLang="en-US" sz="3600" b="1" dirty="0">
                <a:solidFill>
                  <a:schemeClr val="bg1"/>
                </a:solidFill>
                <a:latin typeface="UD デジタル 教科書体 NP-B" panose="02020700000000000000" pitchFamily="18" charset="-128"/>
                <a:ea typeface="UD デジタル 教科書体 NP-B" panose="02020700000000000000" pitchFamily="18" charset="-128"/>
              </a:rPr>
              <a:t>社会に開かれた教育課程</a:t>
            </a:r>
            <a:endParaRPr lang="en-US" altLang="ja-JP" sz="3600" b="1" dirty="0">
              <a:solidFill>
                <a:schemeClr val="bg1"/>
              </a:solidFill>
              <a:latin typeface="UD デジタル 教科書体 NP-B" panose="02020700000000000000" pitchFamily="18" charset="-128"/>
              <a:ea typeface="UD デジタル 教科書体 NP-B" panose="02020700000000000000" pitchFamily="18" charset="-128"/>
            </a:endParaRPr>
          </a:p>
          <a:p>
            <a:pPr algn="ctr"/>
            <a:r>
              <a:rPr lang="ja-JP" altLang="en-US" sz="2700" b="1" dirty="0">
                <a:solidFill>
                  <a:schemeClr val="bg1"/>
                </a:solidFill>
                <a:latin typeface="UD デジタル 教科書体 NP-B" panose="02020700000000000000" pitchFamily="18" charset="-128"/>
                <a:ea typeface="UD デジタル 教科書体 NP-B" panose="02020700000000000000" pitchFamily="18" charset="-128"/>
              </a:rPr>
              <a:t>子どもも大人も学び合い育ち合う</a:t>
            </a:r>
            <a:endParaRPr lang="en-US" altLang="ja-JP" sz="2700" b="1" dirty="0">
              <a:solidFill>
                <a:schemeClr val="bg1"/>
              </a:solidFill>
              <a:latin typeface="UD デジタル 教科書体 NP-B" panose="02020700000000000000" pitchFamily="18" charset="-128"/>
              <a:ea typeface="UD デジタル 教科書体 NP-B" panose="02020700000000000000" pitchFamily="18" charset="-128"/>
            </a:endParaRPr>
          </a:p>
          <a:p>
            <a:pPr algn="ctr"/>
            <a:r>
              <a:rPr lang="ja-JP" altLang="en-US" sz="2700" b="1" dirty="0">
                <a:solidFill>
                  <a:schemeClr val="bg1"/>
                </a:solidFill>
                <a:latin typeface="UD デジタル 教科書体 NP-B" panose="02020700000000000000" pitchFamily="18" charset="-128"/>
                <a:ea typeface="UD デジタル 教科書体 NP-B" panose="02020700000000000000" pitchFamily="18" charset="-128"/>
              </a:rPr>
              <a:t>教育体制の構築</a:t>
            </a:r>
          </a:p>
        </p:txBody>
      </p:sp>
      <p:sp>
        <p:nvSpPr>
          <p:cNvPr id="18" name="四角形: 角を丸くする 17">
            <a:extLst>
              <a:ext uri="{FF2B5EF4-FFF2-40B4-BE49-F238E27FC236}">
                <a16:creationId xmlns:a16="http://schemas.microsoft.com/office/drawing/2014/main" id="{DDCB99F2-FC27-454A-1350-EA55D239537D}"/>
              </a:ext>
            </a:extLst>
          </p:cNvPr>
          <p:cNvSpPr/>
          <p:nvPr/>
        </p:nvSpPr>
        <p:spPr>
          <a:xfrm>
            <a:off x="468450" y="5903845"/>
            <a:ext cx="5004887" cy="747000"/>
          </a:xfrm>
          <a:prstGeom prst="roundRect">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コミュニティ・スクール</a:t>
            </a:r>
          </a:p>
        </p:txBody>
      </p:sp>
      <p:sp>
        <p:nvSpPr>
          <p:cNvPr id="20" name="四角形: 角を丸くする 19">
            <a:extLst>
              <a:ext uri="{FF2B5EF4-FFF2-40B4-BE49-F238E27FC236}">
                <a16:creationId xmlns:a16="http://schemas.microsoft.com/office/drawing/2014/main" id="{185410FF-F72C-77FD-DBBF-10B798EDFB2B}"/>
              </a:ext>
            </a:extLst>
          </p:cNvPr>
          <p:cNvSpPr/>
          <p:nvPr/>
        </p:nvSpPr>
        <p:spPr>
          <a:xfrm>
            <a:off x="8185422" y="5861776"/>
            <a:ext cx="3866927" cy="747000"/>
          </a:xfrm>
          <a:prstGeom prst="roundRect">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地域学校協働活動</a:t>
            </a:r>
          </a:p>
        </p:txBody>
      </p:sp>
      <p:sp>
        <p:nvSpPr>
          <p:cNvPr id="2" name="楕円 1">
            <a:extLst>
              <a:ext uri="{FF2B5EF4-FFF2-40B4-BE49-F238E27FC236}">
                <a16:creationId xmlns:a16="http://schemas.microsoft.com/office/drawing/2014/main" id="{4C23A2BD-8D1A-64F2-752C-B24C5078CADB}"/>
              </a:ext>
            </a:extLst>
          </p:cNvPr>
          <p:cNvSpPr/>
          <p:nvPr/>
        </p:nvSpPr>
        <p:spPr>
          <a:xfrm>
            <a:off x="813480" y="2099395"/>
            <a:ext cx="1238376" cy="3659920"/>
          </a:xfrm>
          <a:prstGeom prst="ellipse">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UD デジタル 教科書体 NP-B" panose="02020700000000000000" pitchFamily="18" charset="-128"/>
              <a:ea typeface="UD デジタル 教科書体 NP-B" panose="02020700000000000000" pitchFamily="18" charset="-128"/>
            </a:endParaRPr>
          </a:p>
        </p:txBody>
      </p:sp>
      <p:sp>
        <p:nvSpPr>
          <p:cNvPr id="17" name="テキスト ボックス 16">
            <a:extLst>
              <a:ext uri="{FF2B5EF4-FFF2-40B4-BE49-F238E27FC236}">
                <a16:creationId xmlns:a16="http://schemas.microsoft.com/office/drawing/2014/main" id="{18FA76AA-F970-AF9C-595A-3ACF1AEB5E90}"/>
              </a:ext>
            </a:extLst>
          </p:cNvPr>
          <p:cNvSpPr txBox="1"/>
          <p:nvPr/>
        </p:nvSpPr>
        <p:spPr>
          <a:xfrm>
            <a:off x="863074" y="2459440"/>
            <a:ext cx="1107996" cy="3468420"/>
          </a:xfrm>
          <a:prstGeom prst="rect">
            <a:avLst/>
          </a:prstGeom>
          <a:noFill/>
        </p:spPr>
        <p:txBody>
          <a:bodyPr vert="eaVert"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地域とともにある</a:t>
            </a:r>
            <a:endParaRPr lang="en-US" altLang="ja-JP" sz="2800" b="1" dirty="0">
              <a:latin typeface="UD デジタル 教科書体 NP-B" panose="02020700000000000000" pitchFamily="18" charset="-128"/>
              <a:ea typeface="UD デジタル 教科書体 NP-B" panose="02020700000000000000" pitchFamily="18" charset="-128"/>
            </a:endParaRPr>
          </a:p>
          <a:p>
            <a:pPr algn="l"/>
            <a:r>
              <a:rPr lang="ja-JP" altLang="en-US" sz="2800" b="1" dirty="0">
                <a:latin typeface="UD デジタル 教科書体 NP-B" panose="02020700000000000000" pitchFamily="18" charset="-128"/>
                <a:ea typeface="UD デジタル 教科書体 NP-B" panose="02020700000000000000" pitchFamily="18" charset="-128"/>
              </a:rPr>
              <a:t>　</a:t>
            </a:r>
            <a:r>
              <a:rPr lang="ja-JP" altLang="en-US" sz="3200" b="1" dirty="0">
                <a:highlight>
                  <a:srgbClr val="FFFF00"/>
                </a:highlight>
                <a:latin typeface="UD デジタル 教科書体 NP-B" panose="02020700000000000000" pitchFamily="18" charset="-128"/>
                <a:ea typeface="UD デジタル 教科書体 NP-B" panose="02020700000000000000" pitchFamily="18" charset="-128"/>
              </a:rPr>
              <a:t>学校づくり</a:t>
            </a:r>
            <a:endParaRPr lang="ja-JP" altLang="en-US" sz="2800" b="1" dirty="0">
              <a:highlight>
                <a:srgbClr val="FFFF00"/>
              </a:highlight>
              <a:latin typeface="UD デジタル 教科書体 NP-B" panose="02020700000000000000" pitchFamily="18" charset="-128"/>
              <a:ea typeface="UD デジタル 教科書体 NP-B" panose="02020700000000000000" pitchFamily="18" charset="-128"/>
            </a:endParaRPr>
          </a:p>
        </p:txBody>
      </p:sp>
      <p:sp>
        <p:nvSpPr>
          <p:cNvPr id="3" name="楕円 2">
            <a:extLst>
              <a:ext uri="{FF2B5EF4-FFF2-40B4-BE49-F238E27FC236}">
                <a16:creationId xmlns:a16="http://schemas.microsoft.com/office/drawing/2014/main" id="{2D2CD634-97AC-C504-745E-0159FFE07178}"/>
              </a:ext>
            </a:extLst>
          </p:cNvPr>
          <p:cNvSpPr/>
          <p:nvPr/>
        </p:nvSpPr>
        <p:spPr>
          <a:xfrm>
            <a:off x="8621250" y="2183992"/>
            <a:ext cx="1238376" cy="3477942"/>
          </a:xfrm>
          <a:prstGeom prst="ellipse">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UD デジタル 教科書体 NP-B" panose="02020700000000000000" pitchFamily="18" charset="-128"/>
              <a:ea typeface="UD デジタル 教科書体 NP-B" panose="02020700000000000000" pitchFamily="18" charset="-128"/>
            </a:endParaRPr>
          </a:p>
        </p:txBody>
      </p:sp>
      <p:sp>
        <p:nvSpPr>
          <p:cNvPr id="15" name="テキスト ボックス 14">
            <a:extLst>
              <a:ext uri="{FF2B5EF4-FFF2-40B4-BE49-F238E27FC236}">
                <a16:creationId xmlns:a16="http://schemas.microsoft.com/office/drawing/2014/main" id="{21E156E0-12C5-0827-5A84-F13F738557BB}"/>
              </a:ext>
            </a:extLst>
          </p:cNvPr>
          <p:cNvSpPr txBox="1"/>
          <p:nvPr/>
        </p:nvSpPr>
        <p:spPr>
          <a:xfrm>
            <a:off x="8681731" y="2567182"/>
            <a:ext cx="1107996" cy="2792736"/>
          </a:xfrm>
          <a:prstGeom prst="rect">
            <a:avLst/>
          </a:prstGeom>
          <a:noFill/>
        </p:spPr>
        <p:txBody>
          <a:bodyPr vert="eaVert"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学校を核とした</a:t>
            </a:r>
            <a:endParaRPr lang="en-US" altLang="ja-JP" sz="2800" b="1" dirty="0">
              <a:latin typeface="UD デジタル 教科書体 NP-B" panose="02020700000000000000" pitchFamily="18" charset="-128"/>
              <a:ea typeface="UD デジタル 教科書体 NP-B" panose="02020700000000000000" pitchFamily="18" charset="-128"/>
            </a:endParaRPr>
          </a:p>
          <a:p>
            <a:pPr algn="l"/>
            <a:r>
              <a:rPr lang="ja-JP" altLang="en-US" sz="2800" b="1" dirty="0">
                <a:latin typeface="UD デジタル 教科書体 NP-B" panose="02020700000000000000" pitchFamily="18" charset="-128"/>
                <a:ea typeface="UD デジタル 教科書体 NP-B" panose="02020700000000000000" pitchFamily="18" charset="-128"/>
              </a:rPr>
              <a:t>　</a:t>
            </a:r>
            <a:r>
              <a:rPr lang="ja-JP" altLang="en-US" sz="3200" b="1" dirty="0">
                <a:highlight>
                  <a:srgbClr val="FFFF00"/>
                </a:highlight>
                <a:latin typeface="UD デジタル 教科書体 NP-B" panose="02020700000000000000" pitchFamily="18" charset="-128"/>
                <a:ea typeface="UD デジタル 教科書体 NP-B" panose="02020700000000000000" pitchFamily="18" charset="-128"/>
              </a:rPr>
              <a:t>地域づくり</a:t>
            </a:r>
            <a:endParaRPr lang="ja-JP" altLang="en-US" sz="2800" b="1" dirty="0">
              <a:highlight>
                <a:srgbClr val="FFFF00"/>
              </a:highlight>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2">
            <a:extLst>
              <a:ext uri="{FF2B5EF4-FFF2-40B4-BE49-F238E27FC236}">
                <a16:creationId xmlns:a16="http://schemas.microsoft.com/office/drawing/2014/main" id="{6F921FF2-AF6A-F25A-04B7-B657E913949F}"/>
              </a:ext>
            </a:extLst>
          </p:cNvPr>
          <p:cNvSpPr>
            <a:spLocks noGrp="1"/>
          </p:cNvSpPr>
          <p:nvPr>
            <p:ph idx="1"/>
          </p:nvPr>
        </p:nvSpPr>
        <p:spPr>
          <a:xfrm>
            <a:off x="159188" y="0"/>
            <a:ext cx="8522543" cy="457200"/>
          </a:xfrm>
          <a:noFill/>
        </p:spPr>
        <p:txBody>
          <a:bodyPr>
            <a:normAutofit fontScale="92500" lnSpcReduction="10000"/>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①なぜ、地域と学校との連携・協働が必要なのか？</a:t>
            </a:r>
            <a:endParaRPr lang="en-US" altLang="ja-JP"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562049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a:extLst>
              <a:ext uri="{FF2B5EF4-FFF2-40B4-BE49-F238E27FC236}">
                <a16:creationId xmlns:a16="http://schemas.microsoft.com/office/drawing/2014/main" id="{39A4C2F3-CF27-958F-1E6F-8D4E2C8D2677}"/>
              </a:ext>
            </a:extLst>
          </p:cNvPr>
          <p:cNvSpPr>
            <a:spLocks noGrp="1"/>
          </p:cNvSpPr>
          <p:nvPr>
            <p:ph idx="1"/>
          </p:nvPr>
        </p:nvSpPr>
        <p:spPr>
          <a:xfrm>
            <a:off x="1009526" y="2408168"/>
            <a:ext cx="11182474" cy="2041664"/>
          </a:xfrm>
        </p:spPr>
        <p:txBody>
          <a:bodyPr>
            <a:noAutofit/>
          </a:bodyPr>
          <a:lstStyle/>
          <a:p>
            <a:r>
              <a:rPr lang="ja-JP" altLang="en-US" sz="4800" b="1" dirty="0">
                <a:latin typeface="UD デジタル 教科書体 NP-B" panose="02020700000000000000" pitchFamily="18" charset="-128"/>
                <a:ea typeface="UD デジタル 教科書体 NP-B" panose="02020700000000000000" pitchFamily="18" charset="-128"/>
              </a:rPr>
              <a:t>②コミュニティ・スクール、</a:t>
            </a:r>
            <a:endParaRPr lang="en-US" altLang="ja-JP" sz="48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800" b="1" dirty="0">
                <a:latin typeface="UD デジタル 教科書体 NP-B" panose="02020700000000000000" pitchFamily="18" charset="-128"/>
                <a:ea typeface="UD デジタル 教科書体 NP-B" panose="02020700000000000000" pitchFamily="18" charset="-128"/>
              </a:rPr>
              <a:t>　　　地域学校協働活動って何？</a:t>
            </a:r>
          </a:p>
        </p:txBody>
      </p:sp>
    </p:spTree>
    <p:extLst>
      <p:ext uri="{BB962C8B-B14F-4D97-AF65-F5344CB8AC3E}">
        <p14:creationId xmlns:p14="http://schemas.microsoft.com/office/powerpoint/2010/main" val="3720533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310F4FD5-4446-9D8B-59B0-0FBFCE9ADE4D}"/>
              </a:ext>
            </a:extLst>
          </p:cNvPr>
          <p:cNvSpPr>
            <a:spLocks noGrp="1"/>
          </p:cNvSpPr>
          <p:nvPr>
            <p:ph idx="1"/>
          </p:nvPr>
        </p:nvSpPr>
        <p:spPr>
          <a:xfrm>
            <a:off x="127005" y="13332"/>
            <a:ext cx="9478849" cy="571586"/>
          </a:xfrm>
          <a:noFill/>
        </p:spPr>
        <p:txBody>
          <a:bodyPr>
            <a:noAutofit/>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
        <p:nvSpPr>
          <p:cNvPr id="4" name="テキスト ボックス 3">
            <a:extLst>
              <a:ext uri="{FF2B5EF4-FFF2-40B4-BE49-F238E27FC236}">
                <a16:creationId xmlns:a16="http://schemas.microsoft.com/office/drawing/2014/main" id="{57D130E7-B542-4B92-ABCF-30FBCB1B7FD8}"/>
              </a:ext>
            </a:extLst>
          </p:cNvPr>
          <p:cNvSpPr txBox="1"/>
          <p:nvPr/>
        </p:nvSpPr>
        <p:spPr>
          <a:xfrm>
            <a:off x="2026917" y="729174"/>
            <a:ext cx="8138161" cy="769441"/>
          </a:xfrm>
          <a:prstGeom prst="rect">
            <a:avLst/>
          </a:prstGeom>
          <a:noFill/>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コミュニティ・スクールとは？</a:t>
            </a:r>
          </a:p>
        </p:txBody>
      </p:sp>
      <p:sp>
        <p:nvSpPr>
          <p:cNvPr id="5" name="テキスト ボックス 4">
            <a:extLst>
              <a:ext uri="{FF2B5EF4-FFF2-40B4-BE49-F238E27FC236}">
                <a16:creationId xmlns:a16="http://schemas.microsoft.com/office/drawing/2014/main" id="{BC9E68EE-A615-9F12-B462-F9BB824921FC}"/>
              </a:ext>
            </a:extLst>
          </p:cNvPr>
          <p:cNvSpPr txBox="1"/>
          <p:nvPr/>
        </p:nvSpPr>
        <p:spPr>
          <a:xfrm>
            <a:off x="1161425" y="1852558"/>
            <a:ext cx="9869147"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学校運営協議会を設置している学校のこと</a:t>
            </a:r>
          </a:p>
        </p:txBody>
      </p:sp>
      <p:sp>
        <p:nvSpPr>
          <p:cNvPr id="8" name="テキスト ボックス 7">
            <a:extLst>
              <a:ext uri="{FF2B5EF4-FFF2-40B4-BE49-F238E27FC236}">
                <a16:creationId xmlns:a16="http://schemas.microsoft.com/office/drawing/2014/main" id="{F369EEC2-D118-A97A-9891-9A27B9BA361C}"/>
              </a:ext>
            </a:extLst>
          </p:cNvPr>
          <p:cNvSpPr txBox="1"/>
          <p:nvPr/>
        </p:nvSpPr>
        <p:spPr>
          <a:xfrm>
            <a:off x="554710" y="3589670"/>
            <a:ext cx="1213430"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ja-JP" altLang="en-US" sz="4000" b="1" dirty="0">
                <a:highlight>
                  <a:srgbClr val="00FFFF"/>
                </a:highlight>
                <a:latin typeface="UD デジタル 教科書体 NP-B" panose="02020700000000000000" pitchFamily="18" charset="-128"/>
                <a:ea typeface="UD デジタル 教科書体 NP-B" panose="02020700000000000000" pitchFamily="18" charset="-128"/>
              </a:rPr>
              <a:t>目的</a:t>
            </a:r>
          </a:p>
        </p:txBody>
      </p:sp>
      <p:sp>
        <p:nvSpPr>
          <p:cNvPr id="10" name="テキスト ボックス 9">
            <a:extLst>
              <a:ext uri="{FF2B5EF4-FFF2-40B4-BE49-F238E27FC236}">
                <a16:creationId xmlns:a16="http://schemas.microsoft.com/office/drawing/2014/main" id="{E975D95E-657A-389C-1AF0-E943F9054C7C}"/>
              </a:ext>
            </a:extLst>
          </p:cNvPr>
          <p:cNvSpPr txBox="1"/>
          <p:nvPr/>
        </p:nvSpPr>
        <p:spPr>
          <a:xfrm>
            <a:off x="1070193" y="4297556"/>
            <a:ext cx="9869147" cy="1938992"/>
          </a:xfrm>
          <a:prstGeom prst="rect">
            <a:avLst/>
          </a:prstGeom>
          <a:noFill/>
        </p:spPr>
        <p:txBody>
          <a:bodyPr wrap="square" rtlCol="0">
            <a:spAutoFit/>
          </a:bodyPr>
          <a:lstStyle/>
          <a:p>
            <a:pPr algn="just"/>
            <a:r>
              <a:rPr lang="ja-JP" altLang="en-US" sz="4000" dirty="0">
                <a:latin typeface="UD デジタル 教科書体 NP-B" panose="02020700000000000000" pitchFamily="18" charset="-128"/>
                <a:ea typeface="UD デジタル 教科書体 NP-B" panose="02020700000000000000" pitchFamily="18" charset="-128"/>
              </a:rPr>
              <a:t>　</a:t>
            </a:r>
            <a:r>
              <a:rPr lang="ja-JP" altLang="en-US" sz="4000" b="1" dirty="0">
                <a:latin typeface="UD デジタル 教科書体 NP-B" panose="02020700000000000000" pitchFamily="18" charset="-128"/>
                <a:ea typeface="UD デジタル 教科書体 NP-B" panose="02020700000000000000" pitchFamily="18" charset="-128"/>
              </a:rPr>
              <a:t>子どもたちをより良く育てるための学校を応援し、地域の実情を踏まえた特色ある学校づくりを進める</a:t>
            </a:r>
          </a:p>
        </p:txBody>
      </p:sp>
    </p:spTree>
    <p:extLst>
      <p:ext uri="{BB962C8B-B14F-4D97-AF65-F5344CB8AC3E}">
        <p14:creationId xmlns:p14="http://schemas.microsoft.com/office/powerpoint/2010/main" val="1308507219"/>
      </p:ext>
    </p:extLst>
  </p:cSld>
  <p:clrMapOvr>
    <a:masterClrMapping/>
  </p:clrMapOvr>
</p:sld>
</file>

<file path=ppt/theme/theme1.xml><?xml version="1.0" encoding="utf-8"?>
<a:theme xmlns:a="http://schemas.openxmlformats.org/drawingml/2006/main" name="ウィスプ">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3853</TotalTime>
  <Words>6040</Words>
  <Application>Microsoft Office PowerPoint</Application>
  <PresentationFormat>ワイド画面</PresentationFormat>
  <Paragraphs>379</Paragraphs>
  <Slides>21</Slides>
  <Notes>21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21</vt:i4>
      </vt:variant>
    </vt:vector>
  </HeadingPairs>
  <TitlesOfParts>
    <vt:vector size="29" baseType="lpstr">
      <vt:lpstr>ＭＳ ゴシック</vt:lpstr>
      <vt:lpstr>UD デジタル 教科書体 NK</vt:lpstr>
      <vt:lpstr>UD デジタル 教科書体 NP-B</vt:lpstr>
      <vt:lpstr>游ゴシック</vt:lpstr>
      <vt:lpstr>Arial</vt:lpstr>
      <vt:lpstr>Century Gothic</vt:lpstr>
      <vt:lpstr>Wingdings 3</vt:lpstr>
      <vt:lpstr>ウィスプ</vt:lpstr>
      <vt:lpstr>コミュニティ・スクールで学校や地域を元気に</vt:lpstr>
      <vt:lpstr>PowerPoint プレゼンテーション</vt:lpstr>
      <vt:lpstr>本時の内容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学校運営協議会とは？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dc:creator>
  <cp:lastModifiedBy>音田千恵美</cp:lastModifiedBy>
  <cp:revision>40</cp:revision>
  <cp:lastPrinted>2026-02-18T23:07:57Z</cp:lastPrinted>
  <dcterms:created xsi:type="dcterms:W3CDTF">2025-08-14T04:59:19Z</dcterms:created>
  <dcterms:modified xsi:type="dcterms:W3CDTF">2026-02-27T01:49:06Z</dcterms:modified>
</cp:coreProperties>
</file>